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65" r:id="rId3"/>
    <p:sldId id="257" r:id="rId4"/>
    <p:sldId id="261" r:id="rId5"/>
    <p:sldId id="262" r:id="rId6"/>
    <p:sldId id="258" r:id="rId7"/>
    <p:sldId id="259" r:id="rId8"/>
    <p:sldId id="260" r:id="rId9"/>
    <p:sldId id="267" r:id="rId10"/>
    <p:sldId id="264" r:id="rId11"/>
    <p:sldId id="266"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35" autoAdjust="0"/>
  </p:normalViewPr>
  <p:slideViewPr>
    <p:cSldViewPr>
      <p:cViewPr varScale="1">
        <p:scale>
          <a:sx n="53" d="100"/>
          <a:sy n="53" d="100"/>
        </p:scale>
        <p:origin x="-13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99580-20FC-4059-902D-376451FBF6A1}" type="datetimeFigureOut">
              <a:rPr lang="en-US" smtClean="0"/>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9B7E1-41F4-4F23-BB50-1D12D164C234}" type="slidenum">
              <a:rPr lang="en-US" smtClean="0"/>
              <a:t>‹#›</a:t>
            </a:fld>
            <a:endParaRPr lang="en-US"/>
          </a:p>
        </p:txBody>
      </p:sp>
    </p:spTree>
    <p:extLst>
      <p:ext uri="{BB962C8B-B14F-4D97-AF65-F5344CB8AC3E}">
        <p14:creationId xmlns:p14="http://schemas.microsoft.com/office/powerpoint/2010/main" val="354670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Fair_trade" TargetMode="External"/><Relationship Id="rId7" Type="http://schemas.openxmlformats.org/officeDocument/2006/relationships/hyperlink" Target="http://en.wikipedia.org/wiki/European_Fair_Trade_Associ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Network_of_European_Worldshops" TargetMode="External"/><Relationship Id="rId5" Type="http://schemas.openxmlformats.org/officeDocument/2006/relationships/hyperlink" Target="http://en.wikipedia.org/wiki/World_Fair_Trade_Organization" TargetMode="External"/><Relationship Id="rId4" Type="http://schemas.openxmlformats.org/officeDocument/2006/relationships/hyperlink" Target="http://en.wikipedia.org/wiki/Fairtrade_Labelling_Organizations_Internationa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defRPr/>
            </a:pPr>
            <a:r>
              <a:rPr lang="en-US" dirty="0"/>
              <a:t>What these documentaries found and what reporters uncovered was extensive use of child and forced labor on West African Cocoa farms.  A Boy was beaten after attempting to run away from the cacao farm where he’d been working as a slave. These Children, instead of going to school, are working with machetes and undertaking back-breaking work.  </a:t>
            </a:r>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1218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info from Elizabeth O’Connell’s FT Presentation</a:t>
            </a:r>
          </a:p>
          <a:p>
            <a:r>
              <a:rPr lang="en-US" dirty="0" smtClean="0"/>
              <a:t>(Some data from United Methodist Women)</a:t>
            </a:r>
          </a:p>
          <a:p>
            <a:endParaRPr lang="en-US" dirty="0"/>
          </a:p>
        </p:txBody>
      </p:sp>
      <p:sp>
        <p:nvSpPr>
          <p:cNvPr id="4" name="Slide Number Placeholder 3"/>
          <p:cNvSpPr>
            <a:spLocks noGrp="1"/>
          </p:cNvSpPr>
          <p:nvPr>
            <p:ph type="sldNum" sz="quarter" idx="10"/>
          </p:nvPr>
        </p:nvSpPr>
        <p:spPr/>
        <p:txBody>
          <a:bodyPr/>
          <a:lstStyle/>
          <a:p>
            <a:fld id="{5E19B7E1-41F4-4F23-BB50-1D12D164C234}" type="slidenum">
              <a:rPr lang="en-US" smtClean="0"/>
              <a:t>11</a:t>
            </a:fld>
            <a:endParaRPr lang="en-US"/>
          </a:p>
        </p:txBody>
      </p:sp>
    </p:spTree>
    <p:extLst>
      <p:ext uri="{BB962C8B-B14F-4D97-AF65-F5344CB8AC3E}">
        <p14:creationId xmlns:p14="http://schemas.microsoft.com/office/powerpoint/2010/main" val="351526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8112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9B7E1-41F4-4F23-BB50-1D12D164C234}" type="slidenum">
              <a:rPr lang="en-US" smtClean="0"/>
              <a:t>3</a:t>
            </a:fld>
            <a:endParaRPr lang="en-US"/>
          </a:p>
        </p:txBody>
      </p:sp>
    </p:spTree>
    <p:extLst>
      <p:ext uri="{BB962C8B-B14F-4D97-AF65-F5344CB8AC3E}">
        <p14:creationId xmlns:p14="http://schemas.microsoft.com/office/powerpoint/2010/main" val="7934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t>Publicly acknowledge forced child labor </a:t>
            </a:r>
            <a:r>
              <a:rPr lang="en-US" sz="1200" b="1" dirty="0" smtClean="0"/>
              <a:t>in West Africa </a:t>
            </a:r>
          </a:p>
          <a:p>
            <a:pPr marL="171450" indent="-171450">
              <a:buFont typeface="Arial" pitchFamily="34" charset="0"/>
              <a:buChar char="•"/>
            </a:pPr>
            <a:r>
              <a:rPr lang="en-US" sz="1200" dirty="0" smtClean="0"/>
              <a:t>Commit </a:t>
            </a:r>
            <a:r>
              <a:rPr lang="en-US" sz="1200" b="1" dirty="0" smtClean="0"/>
              <a:t>and continue to commit</a:t>
            </a:r>
            <a:r>
              <a:rPr lang="en-US" sz="1200" b="1" baseline="0" dirty="0" smtClean="0"/>
              <a:t> </a:t>
            </a:r>
            <a:r>
              <a:rPr lang="en-US" sz="1200" dirty="0" smtClean="0"/>
              <a:t>significant resources </a:t>
            </a:r>
            <a:r>
              <a:rPr lang="en-US" sz="1200" b="1" dirty="0" smtClean="0"/>
              <a:t>to address the problem</a:t>
            </a:r>
          </a:p>
          <a:p>
            <a:pPr marL="171450" indent="-171450">
              <a:buFont typeface="Arial" pitchFamily="34" charset="0"/>
              <a:buChar char="•"/>
            </a:pPr>
            <a:r>
              <a:rPr lang="en-US" sz="1200" dirty="0" smtClean="0"/>
              <a:t>Form an international foundation – </a:t>
            </a:r>
            <a:r>
              <a:rPr lang="en-US" sz="1200" b="1" dirty="0" smtClean="0"/>
              <a:t>a</a:t>
            </a:r>
            <a:r>
              <a:rPr lang="en-US" sz="1200" b="1" baseline="0" dirty="0" smtClean="0"/>
              <a:t> non-profit</a:t>
            </a:r>
            <a:r>
              <a:rPr lang="en-US" sz="1200" dirty="0" smtClean="0"/>
              <a:t>, </a:t>
            </a:r>
            <a:r>
              <a:rPr lang="en-US" sz="1200" b="1" dirty="0" smtClean="0"/>
              <a:t>funded by the industry, and including non-</a:t>
            </a:r>
            <a:r>
              <a:rPr lang="en-US" sz="1200" b="1" dirty="0" err="1" smtClean="0"/>
              <a:t>govermental</a:t>
            </a:r>
            <a:r>
              <a:rPr lang="en-US" sz="1200" b="1" dirty="0" smtClean="0"/>
              <a:t> organizations </a:t>
            </a:r>
            <a:r>
              <a:rPr lang="en-US" sz="1200" dirty="0" smtClean="0"/>
              <a:t>to advise </a:t>
            </a:r>
            <a:r>
              <a:rPr lang="en-US" sz="1200" b="1" dirty="0" smtClean="0"/>
              <a:t>on best practice to avoid the WFCL</a:t>
            </a:r>
            <a:endParaRPr lang="en-US" sz="1200" dirty="0" smtClean="0"/>
          </a:p>
          <a:p>
            <a:pPr marL="171450" indent="-171450">
              <a:buFont typeface="Arial" pitchFamily="34" charset="0"/>
              <a:buChar char="•"/>
            </a:pPr>
            <a:r>
              <a:rPr lang="en-US" sz="1200" dirty="0" smtClean="0"/>
              <a:t>Develop </a:t>
            </a:r>
            <a:r>
              <a:rPr lang="en-US" sz="1200" b="1" dirty="0" smtClean="0"/>
              <a:t>and implement, by 2005</a:t>
            </a:r>
            <a:r>
              <a:rPr lang="en-US" sz="1200" dirty="0" smtClean="0"/>
              <a:t>, a credible, mutually </a:t>
            </a:r>
            <a:r>
              <a:rPr lang="en-US" sz="1200" dirty="0" err="1" smtClean="0"/>
              <a:t>acceptible</a:t>
            </a:r>
            <a:r>
              <a:rPr lang="en-US" sz="1200" dirty="0" smtClean="0"/>
              <a:t>, voluntary, industry-wide standards of public certification </a:t>
            </a:r>
            <a:r>
              <a:rPr lang="en-US" sz="1200" b="1" dirty="0" smtClean="0"/>
              <a:t>that they have been produced without the Worst Forms of Child Labor.</a:t>
            </a:r>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6381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2005:</a:t>
            </a:r>
            <a:r>
              <a:rPr lang="en-US" baseline="0" dirty="0" smtClean="0"/>
              <a:t>  The industry had not implemented a certification system.  The industry promised Rep Engel and </a:t>
            </a:r>
            <a:r>
              <a:rPr lang="en-US" baseline="0" dirty="0" err="1" smtClean="0"/>
              <a:t>Sen</a:t>
            </a:r>
            <a:r>
              <a:rPr lang="en-US" baseline="0" dirty="0" smtClean="0"/>
              <a:t> Harkin that they would have a certification system in place within 3 years</a:t>
            </a:r>
          </a:p>
          <a:p>
            <a:pPr marL="171450" indent="-171450">
              <a:buFont typeface="Arial" pitchFamily="34" charset="0"/>
              <a:buChar char="•"/>
            </a:pPr>
            <a:endParaRPr lang="en-US" baseline="0" dirty="0" smtClean="0"/>
          </a:p>
          <a:p>
            <a:pPr marL="171450" indent="-171450">
              <a:buFont typeface="Arial" pitchFamily="34" charset="0"/>
              <a:buChar char="•"/>
            </a:pPr>
            <a:endParaRPr lang="en-US" dirty="0" smtClean="0"/>
          </a:p>
          <a:p>
            <a:r>
              <a:rPr lang="en-US" dirty="0" smtClean="0"/>
              <a:t>2010</a:t>
            </a:r>
            <a:r>
              <a:rPr lang="en-US" i="0" dirty="0" smtClean="0"/>
              <a:t>: </a:t>
            </a:r>
            <a:r>
              <a:rPr lang="en-US" sz="1200" b="0" i="0" u="none" strike="noStrike" kern="1200" baseline="0" dirty="0" smtClean="0">
                <a:solidFill>
                  <a:schemeClr val="tx1"/>
                </a:solidFill>
                <a:latin typeface="+mn-lt"/>
                <a:ea typeface="+mn-ea"/>
                <a:cs typeface="+mn-cs"/>
              </a:rPr>
              <a:t>By </a:t>
            </a:r>
            <a:r>
              <a:rPr lang="en-US" sz="1200" b="1" i="0" u="none" strike="noStrike" kern="1200" baseline="0" dirty="0" smtClean="0">
                <a:solidFill>
                  <a:schemeClr val="tx1"/>
                </a:solidFill>
                <a:latin typeface="+mn-lt"/>
                <a:ea typeface="+mn-ea"/>
                <a:cs typeface="+mn-cs"/>
              </a:rPr>
              <a:t>2020</a:t>
            </a:r>
            <a:r>
              <a:rPr lang="en-US" sz="1200" b="0" i="0" u="none" strike="noStrike" kern="1200" baseline="0" dirty="0" smtClean="0">
                <a:solidFill>
                  <a:schemeClr val="tx1"/>
                </a:solidFill>
                <a:latin typeface="+mn-lt"/>
                <a:ea typeface="+mn-ea"/>
                <a:cs typeface="+mn-cs"/>
              </a:rPr>
              <a:t>, the worst forms of child labor as defined by ILO Convention 182 in the cocoa sectors of Côte d’Ivoire and Ghana will be </a:t>
            </a:r>
            <a:r>
              <a:rPr lang="en-US" sz="1200" b="1" i="0" u="none" strike="noStrike" kern="1200" baseline="0" dirty="0" smtClean="0">
                <a:solidFill>
                  <a:schemeClr val="tx1"/>
                </a:solidFill>
                <a:latin typeface="+mn-lt"/>
                <a:ea typeface="+mn-ea"/>
                <a:cs typeface="+mn-cs"/>
              </a:rPr>
              <a:t>reduced by 70 percent in aggregate</a:t>
            </a:r>
            <a:r>
              <a:rPr lang="en-US" sz="1200" b="0" i="0" u="none" strike="noStrike" kern="1200" baseline="0" dirty="0" smtClean="0">
                <a:solidFill>
                  <a:schemeClr val="tx1"/>
                </a:solidFill>
                <a:latin typeface="+mn-lt"/>
                <a:ea typeface="+mn-ea"/>
                <a:cs typeface="+mn-cs"/>
              </a:rPr>
              <a:t> through joint efforts</a:t>
            </a:r>
            <a:endParaRPr lang="en-US" i="0" dirty="0" smtClean="0"/>
          </a:p>
          <a:p>
            <a:pPr marL="171450" indent="-171450">
              <a:buFont typeface="Arial" pitchFamily="34" charset="0"/>
              <a:buChar char="•"/>
            </a:pP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Over the past decade, the industry has spent more than $75 million on activities related to the reduction of the worst forms of child labor in Cote d’Ivoire and Ghana, including $18 million for the International Cocoa Initiative, the foundation set up under the Protocol. Industry has also committed $7 million to further the goals of the Framework of Action. This industry partnership includes the participation of ADM, Barry Callebaut, Cargill, Ferrero, The Hershey Company, Kraft Foods, Mars Incorporated, and Nestlé.  (From responsiblecocoa.com)</a:t>
            </a:r>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6381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Century Gothic" pitchFamily="127" charset="0"/>
              </a:rPr>
              <a:t>70% of the world’s cocoa</a:t>
            </a:r>
            <a:r>
              <a:rPr lang="en-US" dirty="0" smtClean="0">
                <a:latin typeface="Century Gothic" pitchFamily="127" charset="0"/>
              </a:rPr>
              <a:t> comes from West Africa from nearly </a:t>
            </a:r>
            <a:r>
              <a:rPr lang="en-US" b="1" dirty="0" smtClean="0">
                <a:latin typeface="Century Gothic" pitchFamily="127" charset="0"/>
              </a:rPr>
              <a:t>2 million</a:t>
            </a:r>
            <a:r>
              <a:rPr lang="en-US" dirty="0" smtClean="0">
                <a:latin typeface="Century Gothic" pitchFamily="127" charset="0"/>
              </a:rPr>
              <a:t> cocoa farmers</a:t>
            </a:r>
          </a:p>
          <a:p>
            <a:pPr>
              <a:lnSpc>
                <a:spcPct val="70000"/>
              </a:lnSpc>
            </a:pPr>
            <a:endParaRPr lang="en-US" dirty="0" smtClean="0">
              <a:latin typeface="Century Gothic" pitchFamily="127" charset="0"/>
            </a:endParaRPr>
          </a:p>
          <a:p>
            <a:r>
              <a:rPr lang="en-US" dirty="0" smtClean="0">
                <a:latin typeface="Century Gothic" pitchFamily="127" charset="0"/>
              </a:rPr>
              <a:t>In 2010, The US Department of Labor reported that </a:t>
            </a:r>
            <a:r>
              <a:rPr lang="en-US" b="1" dirty="0" smtClean="0">
                <a:latin typeface="Century Gothic" pitchFamily="127" charset="0"/>
              </a:rPr>
              <a:t>cocoa from 5 countries </a:t>
            </a:r>
            <a:r>
              <a:rPr lang="en-US" dirty="0" smtClean="0">
                <a:latin typeface="Century Gothic" pitchFamily="127" charset="0"/>
              </a:rPr>
              <a:t>was likely produced with</a:t>
            </a:r>
            <a:r>
              <a:rPr lang="en-US" b="1" dirty="0" smtClean="0">
                <a:latin typeface="Century Gothic" pitchFamily="127" charset="0"/>
              </a:rPr>
              <a:t> labor in violation of international standards:  </a:t>
            </a:r>
          </a:p>
          <a:p>
            <a:pPr>
              <a:buSzPct val="150000"/>
              <a:buFont typeface="Arial" pitchFamily="127" charset="0"/>
              <a:buChar char="•"/>
            </a:pPr>
            <a:r>
              <a:rPr lang="en-US" dirty="0" smtClean="0">
                <a:latin typeface="Century Gothic" pitchFamily="127" charset="0"/>
              </a:rPr>
              <a:t> Ivory Coast - Child labor, forced labor</a:t>
            </a:r>
          </a:p>
          <a:p>
            <a:pPr>
              <a:buSzPct val="150000"/>
              <a:buFont typeface="Arial" pitchFamily="127" charset="0"/>
              <a:buChar char="•"/>
            </a:pPr>
            <a:r>
              <a:rPr lang="en-US" dirty="0" smtClean="0">
                <a:latin typeface="Century Gothic" pitchFamily="127" charset="0"/>
              </a:rPr>
              <a:t>  Ghana - Child labor</a:t>
            </a:r>
          </a:p>
          <a:p>
            <a:pPr>
              <a:buSzPct val="150000"/>
              <a:buFont typeface="Arial" pitchFamily="127" charset="0"/>
              <a:buChar char="•"/>
            </a:pPr>
            <a:r>
              <a:rPr lang="en-US" dirty="0" smtClean="0">
                <a:latin typeface="Century Gothic" pitchFamily="127" charset="0"/>
              </a:rPr>
              <a:t>  Cameroon - Child labor</a:t>
            </a:r>
          </a:p>
          <a:p>
            <a:pPr>
              <a:buSzPct val="150000"/>
              <a:buFont typeface="Arial" pitchFamily="127" charset="0"/>
              <a:buChar char="•"/>
            </a:pPr>
            <a:r>
              <a:rPr lang="en-US" dirty="0" smtClean="0">
                <a:latin typeface="Century Gothic" pitchFamily="127" charset="0"/>
              </a:rPr>
              <a:t>  Nigeria - Child labor, forced labor</a:t>
            </a:r>
          </a:p>
          <a:p>
            <a:pPr>
              <a:buSzPct val="150000"/>
              <a:buFont typeface="Arial" pitchFamily="127" charset="0"/>
              <a:buChar char="•"/>
            </a:pPr>
            <a:r>
              <a:rPr lang="en-US" dirty="0" smtClean="0">
                <a:latin typeface="Century Gothic" pitchFamily="127" charset="0"/>
              </a:rPr>
              <a:t>  Guinea - Child labor</a:t>
            </a:r>
            <a:endParaRPr lang="en-US" dirty="0" smtClean="0"/>
          </a:p>
          <a:p>
            <a:endParaRPr lang="en-US" dirty="0"/>
          </a:p>
        </p:txBody>
      </p:sp>
      <p:sp>
        <p:nvSpPr>
          <p:cNvPr id="4" name="Slide Number Placeholder 3"/>
          <p:cNvSpPr>
            <a:spLocks noGrp="1"/>
          </p:cNvSpPr>
          <p:nvPr>
            <p:ph type="sldNum" sz="quarter" idx="10"/>
          </p:nvPr>
        </p:nvSpPr>
        <p:spPr/>
        <p:txBody>
          <a:bodyPr/>
          <a:lstStyle/>
          <a:p>
            <a:fld id="{2E7AE2B5-8427-4481-ADDB-E8CDACBF5FB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7265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defTabSz="914400" eaLnBrk="1" hangingPunct="1"/>
            <a:r>
              <a:rPr lang="en-US" b="1" smtClean="0"/>
              <a:t>FINE</a:t>
            </a:r>
            <a:r>
              <a:rPr lang="en-US" smtClean="0"/>
              <a:t> was created in 1998 and is an informal association of the four main </a:t>
            </a:r>
            <a:r>
              <a:rPr lang="en-US" smtClean="0">
                <a:hlinkClick r:id="rId3" tooltip="Fair trade"/>
              </a:rPr>
              <a:t>fair trade</a:t>
            </a:r>
            <a:r>
              <a:rPr lang="en-US" smtClean="0"/>
              <a:t> networks:</a:t>
            </a:r>
          </a:p>
          <a:p>
            <a:pPr defTabSz="914400" eaLnBrk="1" hangingPunct="1"/>
            <a:r>
              <a:rPr lang="en-US" b="1" smtClean="0"/>
              <a:t>F</a:t>
            </a:r>
            <a:r>
              <a:rPr lang="en-US" smtClean="0"/>
              <a:t> </a:t>
            </a:r>
            <a:r>
              <a:rPr lang="en-US" smtClean="0">
                <a:hlinkClick r:id="rId4" tooltip="Fairtrade Labelling Organizations International"/>
              </a:rPr>
              <a:t>Fairtrade Labelling Organizations International</a:t>
            </a:r>
            <a:r>
              <a:rPr lang="en-US" smtClean="0"/>
              <a:t> (FLO) </a:t>
            </a:r>
          </a:p>
          <a:p>
            <a:pPr defTabSz="914400" eaLnBrk="1" hangingPunct="1"/>
            <a:r>
              <a:rPr lang="en-US" b="1" smtClean="0"/>
              <a:t>I</a:t>
            </a:r>
            <a:r>
              <a:rPr lang="en-US" smtClean="0"/>
              <a:t> International Fair Trade Association, now the </a:t>
            </a:r>
            <a:r>
              <a:rPr lang="en-US" smtClean="0">
                <a:hlinkClick r:id="rId5" tooltip="World Fair Trade Organization"/>
              </a:rPr>
              <a:t>World Fair Trade Organization</a:t>
            </a:r>
            <a:r>
              <a:rPr lang="en-US" smtClean="0"/>
              <a:t> (WFTO) </a:t>
            </a:r>
          </a:p>
          <a:p>
            <a:pPr defTabSz="914400" eaLnBrk="1" hangingPunct="1"/>
            <a:r>
              <a:rPr lang="en-US" b="1" smtClean="0"/>
              <a:t>N</a:t>
            </a:r>
            <a:r>
              <a:rPr lang="en-US" smtClean="0"/>
              <a:t> </a:t>
            </a:r>
            <a:r>
              <a:rPr lang="en-US" smtClean="0">
                <a:hlinkClick r:id="rId6" tooltip="Network of European Worldshops"/>
              </a:rPr>
              <a:t>Network of European Worldshops</a:t>
            </a:r>
            <a:r>
              <a:rPr lang="en-US" smtClean="0"/>
              <a:t> (NEWS!) and </a:t>
            </a:r>
          </a:p>
          <a:p>
            <a:pPr defTabSz="914400" eaLnBrk="1" hangingPunct="1"/>
            <a:r>
              <a:rPr lang="en-US" b="1" smtClean="0"/>
              <a:t>E</a:t>
            </a:r>
            <a:r>
              <a:rPr lang="en-US" smtClean="0"/>
              <a:t> </a:t>
            </a:r>
            <a:r>
              <a:rPr lang="en-US" smtClean="0">
                <a:hlinkClick r:id="rId7" tooltip="European Fair Trade Association"/>
              </a:rPr>
              <a:t>European Fair Trade Association</a:t>
            </a:r>
            <a:r>
              <a:rPr lang="en-US" smtClean="0"/>
              <a:t> (EFTA) </a:t>
            </a:r>
          </a:p>
        </p:txBody>
      </p:sp>
      <p:sp>
        <p:nvSpPr>
          <p:cNvPr id="40964" name="Slide Number Placeholder 3"/>
          <p:cNvSpPr txBox="1">
            <a:spLocks noGrp="1"/>
          </p:cNvSpPr>
          <p:nvPr/>
        </p:nvSpPr>
        <p:spPr bwMode="auto">
          <a:xfrm>
            <a:off x="3884383" y="8684544"/>
            <a:ext cx="2972457" cy="45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nchor="b"/>
          <a:lstStyle>
            <a:lvl1pPr defTabSz="469900" eaLnBrk="0" hangingPunct="0">
              <a:defRPr>
                <a:solidFill>
                  <a:schemeClr val="tx1"/>
                </a:solidFill>
                <a:latin typeface="Arial" charset="0"/>
                <a:ea typeface="ＭＳ Ｐゴシック" pitchFamily="34" charset="-128"/>
              </a:defRPr>
            </a:lvl1pPr>
            <a:lvl2pPr marL="742950" indent="-285750" defTabSz="469900" eaLnBrk="0" hangingPunct="0">
              <a:defRPr>
                <a:solidFill>
                  <a:schemeClr val="tx1"/>
                </a:solidFill>
                <a:latin typeface="Arial" charset="0"/>
                <a:ea typeface="ＭＳ Ｐゴシック" pitchFamily="34" charset="-128"/>
              </a:defRPr>
            </a:lvl2pPr>
            <a:lvl3pPr marL="1143000" indent="-228600" defTabSz="469900" eaLnBrk="0" hangingPunct="0">
              <a:defRPr>
                <a:solidFill>
                  <a:schemeClr val="tx1"/>
                </a:solidFill>
                <a:latin typeface="Arial" charset="0"/>
                <a:ea typeface="ＭＳ Ｐゴシック" pitchFamily="34" charset="-128"/>
              </a:defRPr>
            </a:lvl3pPr>
            <a:lvl4pPr marL="1600200" indent="-228600" defTabSz="469900" eaLnBrk="0" hangingPunct="0">
              <a:defRPr>
                <a:solidFill>
                  <a:schemeClr val="tx1"/>
                </a:solidFill>
                <a:latin typeface="Arial" charset="0"/>
                <a:ea typeface="ＭＳ Ｐゴシック" pitchFamily="34" charset="-128"/>
              </a:defRPr>
            </a:lvl4pPr>
            <a:lvl5pPr marL="2057400" indent="-228600" defTabSz="469900" eaLnBrk="0" hangingPunct="0">
              <a:defRPr>
                <a:solidFill>
                  <a:schemeClr val="tx1"/>
                </a:solidFill>
                <a:latin typeface="Arial" charset="0"/>
                <a:ea typeface="ＭＳ Ｐゴシック" pitchFamily="34" charset="-128"/>
              </a:defRPr>
            </a:lvl5pPr>
            <a:lvl6pPr marL="2514600" indent="-228600" defTabSz="4699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699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699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699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1187724-0C79-488A-BABA-0B183FE973C3}" type="slidenum">
              <a:rPr lang="en-US" sz="1200"/>
              <a:pPr algn="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itchFamily="127" charset="0"/>
                <a:ea typeface="Arial" pitchFamily="127" charset="0"/>
                <a:cs typeface="Arial" pitchFamily="127" charset="0"/>
              </a:rPr>
              <a:t>Fair Trade ensures:</a:t>
            </a:r>
            <a:endParaRPr lang="en-US" sz="1200" b="1" dirty="0" smtClean="0">
              <a:latin typeface="Century Gothic" pitchFamily="127" charset="0"/>
              <a:ea typeface="Arial" pitchFamily="127" charset="0"/>
              <a:cs typeface="Arial" pitchFamily="127" charset="0"/>
            </a:endParaRPr>
          </a:p>
          <a:p>
            <a:pPr>
              <a:buFont typeface="Arial" pitchFamily="127" charset="0"/>
              <a:buChar char="•"/>
            </a:pPr>
            <a:r>
              <a:rPr lang="en-US" sz="1200" dirty="0" smtClean="0">
                <a:latin typeface="Century Gothic" pitchFamily="127" charset="0"/>
                <a:ea typeface="Arial" pitchFamily="127" charset="0"/>
                <a:cs typeface="Arial" pitchFamily="127" charset="0"/>
              </a:rPr>
              <a:t>  Payment of a </a:t>
            </a:r>
            <a:r>
              <a:rPr lang="en-US" sz="1200" b="1" dirty="0" smtClean="0">
                <a:latin typeface="Century Gothic" pitchFamily="127" charset="0"/>
                <a:ea typeface="Arial" pitchFamily="127" charset="0"/>
                <a:cs typeface="Arial" pitchFamily="127" charset="0"/>
              </a:rPr>
              <a:t>Fair Price</a:t>
            </a:r>
            <a:endParaRPr lang="en-US" sz="1050" b="1" dirty="0" smtClean="0">
              <a:latin typeface="Century Gothic" pitchFamily="127" charset="0"/>
              <a:ea typeface="Arial" pitchFamily="127" charset="0"/>
              <a:cs typeface="Arial" pitchFamily="127" charset="0"/>
            </a:endParaRPr>
          </a:p>
          <a:p>
            <a:pPr>
              <a:buFont typeface="Arial" pitchFamily="127" charset="0"/>
              <a:buChar char="•"/>
            </a:pPr>
            <a:r>
              <a:rPr lang="en-US" sz="1200" b="1" dirty="0" smtClean="0">
                <a:latin typeface="Century Gothic" pitchFamily="127" charset="0"/>
                <a:ea typeface="Arial" pitchFamily="127" charset="0"/>
                <a:cs typeface="Arial" pitchFamily="127" charset="0"/>
              </a:rPr>
              <a:t>  </a:t>
            </a:r>
            <a:r>
              <a:rPr lang="en-US" sz="1200" dirty="0" smtClean="0">
                <a:latin typeface="Century Gothic" pitchFamily="127" charset="0"/>
                <a:ea typeface="Arial" pitchFamily="127" charset="0"/>
                <a:cs typeface="Arial" pitchFamily="127" charset="0"/>
              </a:rPr>
              <a:t>More </a:t>
            </a:r>
            <a:r>
              <a:rPr lang="en-US" sz="1200" b="1" dirty="0" smtClean="0">
                <a:latin typeface="Century Gothic" pitchFamily="127" charset="0"/>
                <a:ea typeface="Arial" pitchFamily="127" charset="0"/>
                <a:cs typeface="Arial" pitchFamily="127" charset="0"/>
              </a:rPr>
              <a:t>direct</a:t>
            </a:r>
            <a:r>
              <a:rPr lang="en-US" sz="1200" dirty="0" smtClean="0">
                <a:latin typeface="Century Gothic" pitchFamily="127" charset="0"/>
                <a:ea typeface="Arial" pitchFamily="127" charset="0"/>
                <a:cs typeface="Arial" pitchFamily="127" charset="0"/>
              </a:rPr>
              <a:t> and </a:t>
            </a:r>
            <a:r>
              <a:rPr lang="en-US" sz="1200" b="1" dirty="0" smtClean="0">
                <a:latin typeface="Century Gothic" pitchFamily="127" charset="0"/>
                <a:ea typeface="Arial" pitchFamily="127" charset="0"/>
                <a:cs typeface="Arial" pitchFamily="127" charset="0"/>
              </a:rPr>
              <a:t>long-term</a:t>
            </a:r>
            <a:r>
              <a:rPr lang="en-US" sz="1200" dirty="0" smtClean="0">
                <a:latin typeface="Century Gothic" pitchFamily="127" charset="0"/>
                <a:ea typeface="Arial" pitchFamily="127" charset="0"/>
                <a:cs typeface="Arial" pitchFamily="127" charset="0"/>
              </a:rPr>
              <a:t> trade relationships</a:t>
            </a:r>
            <a:r>
              <a:rPr lang="en-US" sz="1200" b="1" dirty="0" smtClean="0">
                <a:latin typeface="Century Gothic" pitchFamily="127" charset="0"/>
                <a:ea typeface="Arial" pitchFamily="127" charset="0"/>
                <a:cs typeface="Arial" pitchFamily="127" charset="0"/>
              </a:rPr>
              <a:t> </a:t>
            </a:r>
          </a:p>
          <a:p>
            <a:pPr>
              <a:buFont typeface="Arial" pitchFamily="127" charset="0"/>
              <a:buChar char="•"/>
            </a:pPr>
            <a:r>
              <a:rPr lang="en-US" sz="1200" b="1" dirty="0" smtClean="0">
                <a:latin typeface="Century Gothic" pitchFamily="127" charset="0"/>
                <a:ea typeface="Arial" pitchFamily="127" charset="0"/>
                <a:cs typeface="Arial" pitchFamily="127" charset="0"/>
              </a:rPr>
              <a:t> Democratic </a:t>
            </a:r>
            <a:r>
              <a:rPr lang="en-US" sz="1200" dirty="0" smtClean="0">
                <a:latin typeface="Century Gothic" pitchFamily="127" charset="0"/>
                <a:ea typeface="Arial" pitchFamily="127" charset="0"/>
                <a:cs typeface="Arial" pitchFamily="127" charset="0"/>
              </a:rPr>
              <a:t>and</a:t>
            </a:r>
            <a:r>
              <a:rPr lang="en-US" sz="1200" b="1" dirty="0" smtClean="0">
                <a:latin typeface="Century Gothic" pitchFamily="127" charset="0"/>
                <a:ea typeface="Arial" pitchFamily="127" charset="0"/>
                <a:cs typeface="Arial" pitchFamily="127" charset="0"/>
              </a:rPr>
              <a:t> Transparent </a:t>
            </a:r>
            <a:r>
              <a:rPr lang="en-US" sz="1200" dirty="0" smtClean="0">
                <a:latin typeface="Century Gothic" pitchFamily="127" charset="0"/>
                <a:ea typeface="Arial" pitchFamily="127" charset="0"/>
                <a:cs typeface="Arial" pitchFamily="127" charset="0"/>
              </a:rPr>
              <a:t>cooperatives </a:t>
            </a:r>
            <a:endParaRPr lang="en-US" sz="1050" dirty="0" smtClean="0">
              <a:latin typeface="Century Gothic" pitchFamily="127" charset="0"/>
              <a:ea typeface="Arial" pitchFamily="127" charset="0"/>
              <a:cs typeface="Arial" pitchFamily="127" charset="0"/>
            </a:endParaRPr>
          </a:p>
          <a:p>
            <a:pPr>
              <a:buFont typeface="Arial" pitchFamily="127" charset="0"/>
              <a:buChar char="•"/>
            </a:pPr>
            <a:r>
              <a:rPr lang="en-US" sz="1200" dirty="0" smtClean="0">
                <a:latin typeface="Century Gothic" pitchFamily="127" charset="0"/>
                <a:ea typeface="Arial" pitchFamily="127" charset="0"/>
                <a:cs typeface="Arial" pitchFamily="127" charset="0"/>
              </a:rPr>
              <a:t> Funds for </a:t>
            </a:r>
            <a:r>
              <a:rPr lang="en-US" sz="1200" b="1" dirty="0" smtClean="0">
                <a:latin typeface="Century Gothic" pitchFamily="127" charset="0"/>
                <a:ea typeface="Arial" pitchFamily="127" charset="0"/>
                <a:cs typeface="Arial" pitchFamily="127" charset="0"/>
              </a:rPr>
              <a:t>community development </a:t>
            </a:r>
            <a:r>
              <a:rPr lang="en-US" sz="1200" dirty="0" smtClean="0">
                <a:latin typeface="Century Gothic" pitchFamily="127" charset="0"/>
                <a:ea typeface="Arial" pitchFamily="127" charset="0"/>
                <a:cs typeface="Arial" pitchFamily="127" charset="0"/>
              </a:rPr>
              <a:t>projects</a:t>
            </a:r>
            <a:endParaRPr lang="en-US" sz="1050" dirty="0" smtClean="0">
              <a:latin typeface="Century Gothic" pitchFamily="127" charset="0"/>
              <a:ea typeface="Arial" pitchFamily="127" charset="0"/>
              <a:cs typeface="Arial" pitchFamily="127" charset="0"/>
            </a:endParaRPr>
          </a:p>
          <a:p>
            <a:pPr>
              <a:buFont typeface="Arial" pitchFamily="127" charset="0"/>
              <a:buChar char="•"/>
            </a:pPr>
            <a:r>
              <a:rPr lang="en-US" sz="1200" b="1" dirty="0" smtClean="0">
                <a:latin typeface="Century Gothic" pitchFamily="127" charset="0"/>
                <a:ea typeface="Arial" pitchFamily="127" charset="0"/>
                <a:cs typeface="Arial" pitchFamily="127" charset="0"/>
              </a:rPr>
              <a:t> Training</a:t>
            </a:r>
            <a:r>
              <a:rPr lang="en-US" sz="1200" dirty="0" smtClean="0">
                <a:latin typeface="Century Gothic" pitchFamily="127" charset="0"/>
                <a:ea typeface="Arial" pitchFamily="127" charset="0"/>
                <a:cs typeface="Arial" pitchFamily="127" charset="0"/>
              </a:rPr>
              <a:t> programs and </a:t>
            </a:r>
            <a:r>
              <a:rPr lang="en-US" sz="1200" b="1" dirty="0" smtClean="0">
                <a:latin typeface="Century Gothic" pitchFamily="127" charset="0"/>
                <a:ea typeface="Arial" pitchFamily="127" charset="0"/>
                <a:cs typeface="Arial" pitchFamily="127" charset="0"/>
              </a:rPr>
              <a:t>technical assistance  </a:t>
            </a:r>
            <a:r>
              <a:rPr lang="en-US" sz="1200" dirty="0" smtClean="0">
                <a:latin typeface="Century Gothic" pitchFamily="127" charset="0"/>
                <a:ea typeface="Arial" pitchFamily="127" charset="0"/>
                <a:cs typeface="Arial" pitchFamily="127" charset="0"/>
              </a:rPr>
              <a:t>for farmers</a:t>
            </a:r>
            <a:endParaRPr lang="en-US" sz="1050" dirty="0" smtClean="0">
              <a:latin typeface="Century Gothic" pitchFamily="127" charset="0"/>
              <a:ea typeface="Arial" pitchFamily="127" charset="0"/>
              <a:cs typeface="Arial" pitchFamily="127" charset="0"/>
            </a:endParaRPr>
          </a:p>
          <a:p>
            <a:pPr>
              <a:buFont typeface="Arial" pitchFamily="127" charset="0"/>
              <a:buChar char="•"/>
            </a:pPr>
            <a:r>
              <a:rPr lang="en-US" sz="1200" dirty="0" smtClean="0">
                <a:latin typeface="Century Gothic" pitchFamily="127" charset="0"/>
                <a:ea typeface="Arial" pitchFamily="127" charset="0"/>
                <a:cs typeface="Arial" pitchFamily="127" charset="0"/>
              </a:rPr>
              <a:t> Strictly </a:t>
            </a:r>
            <a:r>
              <a:rPr lang="en-US" sz="1200" b="1" dirty="0" smtClean="0">
                <a:latin typeface="Century Gothic" pitchFamily="127" charset="0"/>
                <a:ea typeface="Arial" pitchFamily="127" charset="0"/>
                <a:cs typeface="Arial" pitchFamily="127" charset="0"/>
              </a:rPr>
              <a:t>prohibits the use of child and forced labor</a:t>
            </a:r>
          </a:p>
          <a:p>
            <a:endParaRPr lang="en-US" dirty="0" smtClean="0"/>
          </a:p>
          <a:p>
            <a:r>
              <a:rPr lang="en-US" dirty="0" smtClean="0"/>
              <a:t>UTZ Certified and Rainforest Alliance are not “Fair</a:t>
            </a:r>
            <a:r>
              <a:rPr lang="en-US" baseline="0" dirty="0" smtClean="0"/>
              <a:t> Trade” but do have some standards for environmental sustainability.</a:t>
            </a:r>
          </a:p>
          <a:p>
            <a:pPr marL="171450" indent="-171450">
              <a:buFont typeface="Arial" pitchFamily="34" charset="0"/>
              <a:buChar char="•"/>
            </a:pPr>
            <a:r>
              <a:rPr lang="en-US" baseline="0" dirty="0" smtClean="0"/>
              <a:t>Neither of these guarantees any of the listed items above (NO social premium, guarantee only a min wage- as defined by national laws, and no pre-financing</a:t>
            </a:r>
          </a:p>
          <a:p>
            <a:pPr marL="171450" indent="-171450">
              <a:buFont typeface="Arial" pitchFamily="34" charset="0"/>
              <a:buChar char="•"/>
            </a:pPr>
            <a:r>
              <a:rPr lang="en-US" baseline="0" dirty="0" smtClean="0"/>
              <a:t>More about better Farm Management – which leads to better yields – and more money, though NOT necessarily going to workers.</a:t>
            </a:r>
          </a:p>
          <a:p>
            <a:pPr marL="171450" indent="-171450">
              <a:buFont typeface="Arial" pitchFamily="34" charset="0"/>
              <a:buChar char="•"/>
            </a:pPr>
            <a:r>
              <a:rPr lang="en-US" baseline="0" dirty="0" smtClean="0"/>
              <a:t>Rainforest Alliance allows the seal to be used as long as 30% of the product is sourced from them.</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E19B7E1-41F4-4F23-BB50-1D12D164C234}" type="slidenum">
              <a:rPr lang="en-US" smtClean="0"/>
              <a:t>9</a:t>
            </a:fld>
            <a:endParaRPr lang="en-US"/>
          </a:p>
        </p:txBody>
      </p:sp>
    </p:spTree>
    <p:extLst>
      <p:ext uri="{BB962C8B-B14F-4D97-AF65-F5344CB8AC3E}">
        <p14:creationId xmlns:p14="http://schemas.microsoft.com/office/powerpoint/2010/main" val="127313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Using Rainforest Certification for </a:t>
            </a:r>
            <a:r>
              <a:rPr lang="en-US" dirty="0" err="1" smtClean="0"/>
              <a:t>Dagoba</a:t>
            </a:r>
            <a:r>
              <a:rPr lang="en-US" dirty="0" smtClean="0"/>
              <a:t> Organic line, will expand it to the Bliss line.  (That’s only 1%!)</a:t>
            </a:r>
          </a:p>
          <a:p>
            <a:pPr marL="171450" indent="-171450">
              <a:buFont typeface="Arial" pitchFamily="34" charset="0"/>
              <a:buChar char="•"/>
            </a:pPr>
            <a:r>
              <a:rPr lang="en-US" dirty="0" smtClean="0"/>
              <a:t>Programs to “help farmers” may have unintended consequences</a:t>
            </a:r>
          </a:p>
          <a:p>
            <a:pPr marL="628650" lvl="1" indent="-171450">
              <a:buFont typeface="Arial" pitchFamily="34" charset="0"/>
              <a:buChar char="•"/>
            </a:pPr>
            <a:r>
              <a:rPr lang="en-US" dirty="0" smtClean="0"/>
              <a:t>Belief that West African farms are largely unproductive – not good businesses, not efficient</a:t>
            </a:r>
          </a:p>
          <a:p>
            <a:pPr marL="628650" lvl="1" indent="-171450">
              <a:buFont typeface="Arial" pitchFamily="34" charset="0"/>
              <a:buChar char="•"/>
            </a:pPr>
            <a:r>
              <a:rPr lang="en-US" dirty="0" smtClean="0"/>
              <a:t>Idea is to increase yields</a:t>
            </a:r>
            <a:r>
              <a:rPr lang="en-US" baseline="0" dirty="0" smtClean="0"/>
              <a:t> – make more money – thus less need for child labor</a:t>
            </a:r>
          </a:p>
          <a:p>
            <a:pPr marL="628650" lvl="1" indent="-171450">
              <a:buFont typeface="Arial" pitchFamily="34" charset="0"/>
              <a:buChar char="•"/>
            </a:pPr>
            <a:r>
              <a:rPr lang="en-US" baseline="0" dirty="0" smtClean="0"/>
              <a:t>Backfire – higher yields might also lead to lower prices for cocoa – making them worse off.</a:t>
            </a:r>
          </a:p>
          <a:p>
            <a:pPr marL="628650" lvl="1" indent="-171450">
              <a:buFont typeface="Arial" pitchFamily="34" charset="0"/>
              <a:buChar char="•"/>
            </a:pPr>
            <a:r>
              <a:rPr lang="en-US" baseline="0" dirty="0" smtClean="0"/>
              <a:t>Oh – and lower prices means that Hershey’s can buy the chocolate at a lower price – making them MORE profit!!</a:t>
            </a:r>
            <a:br>
              <a:rPr lang="en-US" baseline="0" dirty="0" smtClean="0"/>
            </a:br>
            <a:r>
              <a:rPr lang="en-US" baseline="0" dirty="0" smtClean="0"/>
              <a:t>(Some evidence that they did this in Belize in the 1980s)</a:t>
            </a:r>
          </a:p>
          <a:p>
            <a:pPr marL="171450" lvl="0" indent="-171450">
              <a:buFont typeface="Arial" pitchFamily="34" charset="0"/>
              <a:buChar char="•"/>
            </a:pPr>
            <a:endParaRPr lang="en-US" baseline="0" dirty="0" smtClean="0"/>
          </a:p>
          <a:p>
            <a:pPr marL="171450" lvl="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E19B7E1-41F4-4F23-BB50-1D12D164C234}" type="slidenum">
              <a:rPr lang="en-US" smtClean="0"/>
              <a:t>10</a:t>
            </a:fld>
            <a:endParaRPr lang="en-US"/>
          </a:p>
        </p:txBody>
      </p:sp>
    </p:spTree>
    <p:extLst>
      <p:ext uri="{BB962C8B-B14F-4D97-AF65-F5344CB8AC3E}">
        <p14:creationId xmlns:p14="http://schemas.microsoft.com/office/powerpoint/2010/main" val="190031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908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22758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60128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68360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396722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B159169-1AE9-4739-B3E2-5EAFDC2CD407}" type="datetimeFigureOut">
              <a:rPr lang="en-US" smtClean="0">
                <a:solidFill>
                  <a:srgbClr val="895D1D"/>
                </a:solidFill>
              </a:rPr>
              <a:pPr/>
              <a:t>2/5/2013</a:t>
            </a:fld>
            <a:endParaRPr lang="en-US">
              <a:solidFill>
                <a:srgbClr val="895D1D"/>
              </a:solidFill>
            </a:endParaRPr>
          </a:p>
        </p:txBody>
      </p:sp>
      <p:sp>
        <p:nvSpPr>
          <p:cNvPr id="91" name="Footer Placeholder 90"/>
          <p:cNvSpPr>
            <a:spLocks noGrp="1"/>
          </p:cNvSpPr>
          <p:nvPr>
            <p:ph type="ftr" sz="quarter" idx="11"/>
          </p:nvPr>
        </p:nvSpPr>
        <p:spPr/>
        <p:txBody>
          <a:bodyPr/>
          <a:lstStyle/>
          <a:p>
            <a:endParaRPr lang="en-US">
              <a:solidFill>
                <a:srgbClr val="895D1D"/>
              </a:solidFill>
            </a:endParaRPr>
          </a:p>
        </p:txBody>
      </p:sp>
      <p:sp>
        <p:nvSpPr>
          <p:cNvPr id="92" name="Slide Number Placeholder 91"/>
          <p:cNvSpPr>
            <a:spLocks noGrp="1"/>
          </p:cNvSpPr>
          <p:nvPr>
            <p:ph type="sldNum" sz="quarter" idx="12"/>
          </p:nvPr>
        </p:nvSpPr>
        <p:spPr/>
        <p:txBody>
          <a:bodyPr/>
          <a:lstStyle/>
          <a:p>
            <a:fld id="{3E77BBBB-FA35-498F-8962-61D5C482B346}"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7570998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33301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8" name="Footer Placeholder 7"/>
          <p:cNvSpPr>
            <a:spLocks noGrp="1"/>
          </p:cNvSpPr>
          <p:nvPr>
            <p:ph type="ftr" sz="quarter" idx="11"/>
          </p:nvPr>
        </p:nvSpPr>
        <p:spPr/>
        <p:txBody>
          <a:bodyPr/>
          <a:lstStyle/>
          <a:p>
            <a:endParaRPr lang="en-US">
              <a:solidFill>
                <a:srgbClr val="ECE9C6"/>
              </a:solidFill>
            </a:endParaRPr>
          </a:p>
        </p:txBody>
      </p:sp>
      <p:sp>
        <p:nvSpPr>
          <p:cNvPr id="9" name="Slide Number Placeholder 8"/>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20582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4" name="Footer Placeholder 3"/>
          <p:cNvSpPr>
            <a:spLocks noGrp="1"/>
          </p:cNvSpPr>
          <p:nvPr>
            <p:ph type="ftr" sz="quarter" idx="11"/>
          </p:nvPr>
        </p:nvSpPr>
        <p:spPr/>
        <p:txBody>
          <a:bodyPr/>
          <a:lstStyle/>
          <a:p>
            <a:endParaRPr lang="en-US">
              <a:solidFill>
                <a:srgbClr val="ECE9C6"/>
              </a:solidFill>
            </a:endParaRPr>
          </a:p>
        </p:txBody>
      </p:sp>
      <p:sp>
        <p:nvSpPr>
          <p:cNvPr id="5" name="Slide Number Placeholder 4"/>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731910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3" name="Footer Placeholder 2"/>
          <p:cNvSpPr>
            <a:spLocks noGrp="1"/>
          </p:cNvSpPr>
          <p:nvPr>
            <p:ph type="ftr" sz="quarter" idx="11"/>
          </p:nvPr>
        </p:nvSpPr>
        <p:spPr/>
        <p:txBody>
          <a:bodyPr/>
          <a:lstStyle/>
          <a:p>
            <a:endParaRPr lang="en-US">
              <a:solidFill>
                <a:srgbClr val="ECE9C6"/>
              </a:solidFill>
            </a:endParaRPr>
          </a:p>
        </p:txBody>
      </p:sp>
      <p:sp>
        <p:nvSpPr>
          <p:cNvPr id="4" name="Slide Number Placeholder 3"/>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15163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160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63762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116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98254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59169-1AE9-4739-B3E2-5EAFDC2CD407}" type="datetimeFigureOut">
              <a:rPr lang="en-US" smtClean="0">
                <a:solidFill>
                  <a:srgbClr val="ECE9C6"/>
                </a:solidFill>
              </a:rPr>
              <a:pPr/>
              <a:t>2/5/2013</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20951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B159169-1AE9-4739-B3E2-5EAFDC2CD407}" type="datetimeFigureOut">
              <a:rPr lang="en-US" smtClean="0">
                <a:solidFill>
                  <a:srgbClr val="895D1D"/>
                </a:solidFill>
              </a:rPr>
              <a:pPr/>
              <a:t>2/4/2013</a:t>
            </a:fld>
            <a:endParaRPr lang="en-US">
              <a:solidFill>
                <a:srgbClr val="895D1D"/>
              </a:solidFill>
            </a:endParaRPr>
          </a:p>
        </p:txBody>
      </p:sp>
      <p:sp>
        <p:nvSpPr>
          <p:cNvPr id="91" name="Footer Placeholder 90"/>
          <p:cNvSpPr>
            <a:spLocks noGrp="1"/>
          </p:cNvSpPr>
          <p:nvPr>
            <p:ph type="ftr" sz="quarter" idx="11"/>
          </p:nvPr>
        </p:nvSpPr>
        <p:spPr/>
        <p:txBody>
          <a:bodyPr/>
          <a:lstStyle/>
          <a:p>
            <a:endParaRPr lang="en-US">
              <a:solidFill>
                <a:srgbClr val="895D1D"/>
              </a:solidFill>
            </a:endParaRPr>
          </a:p>
        </p:txBody>
      </p:sp>
      <p:sp>
        <p:nvSpPr>
          <p:cNvPr id="92" name="Slide Number Placeholder 91"/>
          <p:cNvSpPr>
            <a:spLocks noGrp="1"/>
          </p:cNvSpPr>
          <p:nvPr>
            <p:ph type="sldNum" sz="quarter" idx="12"/>
          </p:nvPr>
        </p:nvSpPr>
        <p:spPr/>
        <p:txBody>
          <a:bodyPr/>
          <a:lstStyle/>
          <a:p>
            <a:fld id="{3E77BBBB-FA35-498F-8962-61D5C482B346}"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0670985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10576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8" name="Footer Placeholder 7"/>
          <p:cNvSpPr>
            <a:spLocks noGrp="1"/>
          </p:cNvSpPr>
          <p:nvPr>
            <p:ph type="ftr" sz="quarter" idx="11"/>
          </p:nvPr>
        </p:nvSpPr>
        <p:spPr/>
        <p:txBody>
          <a:bodyPr/>
          <a:lstStyle/>
          <a:p>
            <a:endParaRPr lang="en-US">
              <a:solidFill>
                <a:srgbClr val="ECE9C6"/>
              </a:solidFill>
            </a:endParaRPr>
          </a:p>
        </p:txBody>
      </p:sp>
      <p:sp>
        <p:nvSpPr>
          <p:cNvPr id="9" name="Slide Number Placeholder 8"/>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46723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4" name="Footer Placeholder 3"/>
          <p:cNvSpPr>
            <a:spLocks noGrp="1"/>
          </p:cNvSpPr>
          <p:nvPr>
            <p:ph type="ftr" sz="quarter" idx="11"/>
          </p:nvPr>
        </p:nvSpPr>
        <p:spPr/>
        <p:txBody>
          <a:bodyPr/>
          <a:lstStyle/>
          <a:p>
            <a:endParaRPr lang="en-US">
              <a:solidFill>
                <a:srgbClr val="ECE9C6"/>
              </a:solidFill>
            </a:endParaRPr>
          </a:p>
        </p:txBody>
      </p:sp>
      <p:sp>
        <p:nvSpPr>
          <p:cNvPr id="5" name="Slide Number Placeholder 4"/>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0478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3" name="Footer Placeholder 2"/>
          <p:cNvSpPr>
            <a:spLocks noGrp="1"/>
          </p:cNvSpPr>
          <p:nvPr>
            <p:ph type="ftr" sz="quarter" idx="11"/>
          </p:nvPr>
        </p:nvSpPr>
        <p:spPr/>
        <p:txBody>
          <a:bodyPr/>
          <a:lstStyle/>
          <a:p>
            <a:endParaRPr lang="en-US">
              <a:solidFill>
                <a:srgbClr val="ECE9C6"/>
              </a:solidFill>
            </a:endParaRPr>
          </a:p>
        </p:txBody>
      </p:sp>
      <p:sp>
        <p:nvSpPr>
          <p:cNvPr id="4" name="Slide Number Placeholder 3"/>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75118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020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B159169-1AE9-4739-B3E2-5EAFDC2CD407}" type="datetimeFigureOut">
              <a:rPr lang="en-US" smtClean="0">
                <a:solidFill>
                  <a:srgbClr val="ECE9C6"/>
                </a:solidFill>
              </a:rPr>
              <a:pPr/>
              <a:t>2/4/2013</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E77BBBB-FA35-498F-8962-61D5C482B346}" type="slidenum">
              <a:rPr lang="en-US" smtClean="0">
                <a:solidFill>
                  <a:srgbClr val="ECE9C6"/>
                </a:solidFill>
              </a:rPr>
              <a:pPr/>
              <a:t>‹#›</a:t>
            </a:fld>
            <a:endParaRPr lang="en-US">
              <a:solidFill>
                <a:srgbClr val="ECE9C6"/>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832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B159169-1AE9-4739-B3E2-5EAFDC2CD407}" type="datetimeFigureOut">
              <a:rPr lang="en-US" smtClean="0">
                <a:solidFill>
                  <a:srgbClr val="ECE9C6"/>
                </a:solidFill>
              </a:rPr>
              <a:pPr/>
              <a:t>2/4/2013</a:t>
            </a:fld>
            <a:endParaRPr lang="en-US">
              <a:solidFill>
                <a:srgbClr val="ECE9C6"/>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943885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B159169-1AE9-4739-B3E2-5EAFDC2CD407}" type="datetimeFigureOut">
              <a:rPr lang="en-US" smtClean="0">
                <a:solidFill>
                  <a:srgbClr val="ECE9C6"/>
                </a:solidFill>
              </a:rPr>
              <a:pPr/>
              <a:t>2/5/2013</a:t>
            </a:fld>
            <a:endParaRPr lang="en-US">
              <a:solidFill>
                <a:srgbClr val="ECE9C6"/>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E77BBBB-FA35-498F-8962-61D5C482B346}"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1423136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1.wav"/><Relationship Id="rId7" Type="http://schemas.openxmlformats.org/officeDocument/2006/relationships/image" Target="../media/image2.jpe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lavery: A Global Invistigation"/>
          <p:cNvPicPr/>
          <p:nvPr/>
        </p:nvPicPr>
        <p:blipFill>
          <a:blip r:embed="rId6">
            <a:extLst>
              <a:ext uri="{28A0092B-C50C-407E-A947-70E740481C1C}">
                <a14:useLocalDpi xmlns:a14="http://schemas.microsoft.com/office/drawing/2010/main" val="0"/>
              </a:ext>
            </a:extLst>
          </a:blip>
          <a:srcRect/>
          <a:stretch>
            <a:fillRect/>
          </a:stretch>
        </p:blipFill>
        <p:spPr bwMode="auto">
          <a:xfrm rot="21152511">
            <a:off x="579700" y="1549488"/>
            <a:ext cx="2993829" cy="2082624"/>
          </a:xfrm>
          <a:prstGeom prst="rect">
            <a:avLst/>
          </a:prstGeom>
          <a:noFill/>
          <a:ln>
            <a:noFill/>
          </a:ln>
        </p:spPr>
      </p:pic>
      <p:sp>
        <p:nvSpPr>
          <p:cNvPr id="11" name="Title 10"/>
          <p:cNvSpPr>
            <a:spLocks noGrp="1"/>
          </p:cNvSpPr>
          <p:nvPr>
            <p:ph type="title"/>
          </p:nvPr>
        </p:nvSpPr>
        <p:spPr>
          <a:xfrm>
            <a:off x="457199" y="274638"/>
            <a:ext cx="8229601" cy="944562"/>
          </a:xfrm>
        </p:spPr>
        <p:txBody>
          <a:bodyPr>
            <a:normAutofit/>
          </a:bodyPr>
          <a:lstStyle/>
          <a:p>
            <a:pPr algn="ctr"/>
            <a:r>
              <a:rPr lang="en-US" sz="5400" dirty="0" smtClean="0"/>
              <a:t>Cocoa and Child Labor</a:t>
            </a:r>
            <a:endParaRPr lang="en-US" sz="5400" dirty="0"/>
          </a:p>
        </p:txBody>
      </p:sp>
      <p:pic>
        <p:nvPicPr>
          <p:cNvPr id="12" name="Picture 11" descr="http://a2.ec-images.myspacecdn.com/images02/91/727701c26e8e4f8f81a5ba95c9f4da6a/l.jpg"/>
          <p:cNvPicPr/>
          <p:nvPr/>
        </p:nvPicPr>
        <p:blipFill>
          <a:blip r:embed="rId7">
            <a:extLst>
              <a:ext uri="{28A0092B-C50C-407E-A947-70E740481C1C}">
                <a14:useLocalDpi xmlns:a14="http://schemas.microsoft.com/office/drawing/2010/main" val="0"/>
              </a:ext>
            </a:extLst>
          </a:blip>
          <a:srcRect/>
          <a:stretch>
            <a:fillRect/>
          </a:stretch>
        </p:blipFill>
        <p:spPr bwMode="auto">
          <a:xfrm rot="377341">
            <a:off x="3584832" y="1338667"/>
            <a:ext cx="5135449" cy="3127225"/>
          </a:xfrm>
          <a:prstGeom prst="rect">
            <a:avLst/>
          </a:prstGeom>
          <a:noFill/>
          <a:ln>
            <a:noFill/>
          </a:ln>
        </p:spPr>
      </p:pic>
      <p:pic>
        <p:nvPicPr>
          <p:cNvPr id="14" name="Picture 13" descr="https://encrypted-tbn3.gstatic.com/images?q=tbn:ANd9GcTSiZzBW2Zu9B58KIGA7qiEtSRMF0LLxZNNXfqZYSrmziwPiZi_mg"/>
          <p:cNvPicPr/>
          <p:nvPr/>
        </p:nvPicPr>
        <p:blipFill>
          <a:blip r:embed="rId8">
            <a:extLst>
              <a:ext uri="{28A0092B-C50C-407E-A947-70E740481C1C}">
                <a14:useLocalDpi xmlns:a14="http://schemas.microsoft.com/office/drawing/2010/main" val="0"/>
              </a:ext>
            </a:extLst>
          </a:blip>
          <a:srcRect/>
          <a:stretch>
            <a:fillRect/>
          </a:stretch>
        </p:blipFill>
        <p:spPr bwMode="auto">
          <a:xfrm>
            <a:off x="685800" y="3166098"/>
            <a:ext cx="4345287" cy="3143325"/>
          </a:xfrm>
          <a:prstGeom prst="rect">
            <a:avLst/>
          </a:prstGeom>
          <a:noFill/>
          <a:ln>
            <a:noFill/>
          </a:ln>
        </p:spPr>
      </p:pic>
      <p:pic>
        <p:nvPicPr>
          <p:cNvPr id="17" name="Picture 16" descr="https://encrypted-tbn1.gstatic.com/images?q=tbn:ANd9GcQNpACgZ2AV7IlfsPBsIsWbNSeECJx3ZR5z7D-w0yBEYGc6RzOvUA"/>
          <p:cNvPicPr/>
          <p:nvPr/>
        </p:nvPicPr>
        <p:blipFill>
          <a:blip r:embed="rId9">
            <a:extLst>
              <a:ext uri="{28A0092B-C50C-407E-A947-70E740481C1C}">
                <a14:useLocalDpi xmlns:a14="http://schemas.microsoft.com/office/drawing/2010/main" val="0"/>
              </a:ext>
            </a:extLst>
          </a:blip>
          <a:srcRect/>
          <a:stretch>
            <a:fillRect/>
          </a:stretch>
        </p:blipFill>
        <p:spPr bwMode="auto">
          <a:xfrm>
            <a:off x="4586347" y="3733800"/>
            <a:ext cx="3666480" cy="2752725"/>
          </a:xfrm>
          <a:prstGeom prst="rect">
            <a:avLst/>
          </a:prstGeom>
          <a:noFill/>
          <a:ln>
            <a:noFill/>
          </a:ln>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84074033"/>
      </p:ext>
    </p:extLst>
  </p:cSld>
  <p:clrMapOvr>
    <a:masterClrMapping/>
  </p:clrMapOvr>
  <mc:AlternateContent xmlns:mc="http://schemas.openxmlformats.org/markup-compatibility/2006" xmlns:p14="http://schemas.microsoft.com/office/powerpoint/2010/main">
    <mc:Choice Requires="p14">
      <p:transition spd="slow" p14:dur="2000" advTm="13537"/>
    </mc:Choice>
    <mc:Fallback xmlns="">
      <p:transition spd="slow" advTm="13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anim calcmode="lin" valueType="num">
                                      <p:cBhvr>
                                        <p:cTn id="10" dur="1000" fill="hold"/>
                                        <p:tgtEl>
                                          <p:spTgt spid="16"/>
                                        </p:tgtEl>
                                        <p:attrNameLst>
                                          <p:attrName>ppt_x</p:attrName>
                                        </p:attrNameLst>
                                      </p:cBhvr>
                                      <p:tavLst>
                                        <p:tav tm="0">
                                          <p:val>
                                            <p:strVal val="#ppt_x"/>
                                          </p:val>
                                        </p:tav>
                                        <p:tav tm="100000">
                                          <p:val>
                                            <p:strVal val="#ppt_x"/>
                                          </p:val>
                                        </p:tav>
                                      </p:tavLst>
                                    </p:anim>
                                    <p:anim calcmode="lin" valueType="num">
                                      <p:cBhvr>
                                        <p:cTn id="1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273050"/>
            <a:ext cx="5715000" cy="5853113"/>
          </a:xfrm>
        </p:spPr>
        <p:txBody>
          <a:bodyPr/>
          <a:lstStyle/>
          <a:p>
            <a:r>
              <a:rPr lang="en-US" dirty="0" smtClean="0"/>
              <a:t>Rainforest Certification for </a:t>
            </a:r>
            <a:r>
              <a:rPr lang="en-US" dirty="0" err="1" smtClean="0"/>
              <a:t>Dagoba</a:t>
            </a:r>
            <a:r>
              <a:rPr lang="en-US" dirty="0" smtClean="0"/>
              <a:t> Organic line</a:t>
            </a:r>
          </a:p>
          <a:p>
            <a:pPr lvl="1"/>
            <a:r>
              <a:rPr lang="en-US" dirty="0" smtClean="0"/>
              <a:t>The rest to be certified by 2020</a:t>
            </a:r>
          </a:p>
          <a:p>
            <a:r>
              <a:rPr lang="en-US" dirty="0" smtClean="0"/>
              <a:t>Programs to help farmers increase yields</a:t>
            </a:r>
          </a:p>
          <a:p>
            <a:pPr lvl="1"/>
            <a:r>
              <a:rPr lang="en-US" dirty="0" smtClean="0"/>
              <a:t>Unintended consequences?</a:t>
            </a:r>
          </a:p>
          <a:p>
            <a:r>
              <a:rPr lang="en-US" dirty="0" smtClean="0"/>
              <a:t>Investing $10 million over five years to reduce child labor and improve cocoa supply</a:t>
            </a:r>
          </a:p>
          <a:p>
            <a:pPr lvl="1"/>
            <a:r>
              <a:rPr lang="en-US" dirty="0" smtClean="0"/>
              <a:t>CEO made $10.6 million in 2011</a:t>
            </a:r>
          </a:p>
          <a:p>
            <a:pPr lvl="1"/>
            <a:r>
              <a:rPr lang="en-US" dirty="0" smtClean="0"/>
              <a:t>Company made $6 billion in 2011</a:t>
            </a:r>
            <a:endParaRPr lang="en-US" dirty="0"/>
          </a:p>
        </p:txBody>
      </p:sp>
      <p:sp>
        <p:nvSpPr>
          <p:cNvPr id="3" name="Title 2"/>
          <p:cNvSpPr>
            <a:spLocks noGrp="1"/>
          </p:cNvSpPr>
          <p:nvPr>
            <p:ph type="title"/>
          </p:nvPr>
        </p:nvSpPr>
        <p:spPr>
          <a:xfrm>
            <a:off x="0" y="1901952"/>
            <a:ext cx="2895600" cy="1371600"/>
          </a:xfrm>
        </p:spPr>
        <p:txBody>
          <a:bodyPr>
            <a:noAutofit/>
          </a:bodyPr>
          <a:lstStyle/>
          <a:p>
            <a:r>
              <a:rPr lang="en-US" sz="3200" dirty="0" smtClean="0"/>
              <a:t>Hershey’s: 100% Certified        by 2020</a:t>
            </a:r>
            <a:endParaRPr lang="en-US" sz="3200" dirty="0"/>
          </a:p>
        </p:txBody>
      </p:sp>
      <p:sp>
        <p:nvSpPr>
          <p:cNvPr id="4" name="Text Placeholder 3"/>
          <p:cNvSpPr>
            <a:spLocks noGrp="1"/>
          </p:cNvSpPr>
          <p:nvPr>
            <p:ph type="body" sz="half" idx="2"/>
          </p:nvPr>
        </p:nvSpPr>
        <p:spPr/>
        <p:txBody>
          <a:bodyPr/>
          <a:lstStyle/>
          <a:p>
            <a:r>
              <a:rPr lang="en-US" dirty="0" smtClean="0"/>
              <a:t>October 2012</a:t>
            </a:r>
            <a:endParaRPr lang="en-US" dirty="0"/>
          </a:p>
        </p:txBody>
      </p:sp>
    </p:spTree>
    <p:extLst>
      <p:ext uri="{BB962C8B-B14F-4D97-AF65-F5344CB8AC3E}">
        <p14:creationId xmlns:p14="http://schemas.microsoft.com/office/powerpoint/2010/main" val="34634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95600" y="304800"/>
            <a:ext cx="5943600" cy="6324600"/>
          </a:xfrm>
        </p:spPr>
        <p:txBody>
          <a:bodyPr>
            <a:normAutofit fontScale="92500" lnSpcReduction="20000"/>
          </a:bodyPr>
          <a:lstStyle/>
          <a:p>
            <a:pPr>
              <a:spcBef>
                <a:spcPts val="2400"/>
              </a:spcBef>
            </a:pPr>
            <a:r>
              <a:rPr lang="en-US" dirty="0">
                <a:solidFill>
                  <a:prstClr val="white"/>
                </a:solidFill>
              </a:rPr>
              <a:t>Green &amp; Black’s shifts to 100% Fair Trade </a:t>
            </a:r>
            <a:r>
              <a:rPr lang="en-US" sz="2400" dirty="0">
                <a:solidFill>
                  <a:schemeClr val="tx1"/>
                </a:solidFill>
              </a:rPr>
              <a:t>(</a:t>
            </a:r>
            <a:r>
              <a:rPr lang="en-US" sz="2400" dirty="0" smtClean="0">
                <a:solidFill>
                  <a:schemeClr val="tx1"/>
                </a:solidFill>
              </a:rPr>
              <a:t>announced </a:t>
            </a:r>
            <a:r>
              <a:rPr lang="en-US" sz="2400" dirty="0">
                <a:solidFill>
                  <a:schemeClr val="tx1"/>
                </a:solidFill>
              </a:rPr>
              <a:t>2010)</a:t>
            </a:r>
          </a:p>
          <a:p>
            <a:pPr>
              <a:spcBef>
                <a:spcPts val="2400"/>
              </a:spcBef>
            </a:pPr>
            <a:r>
              <a:rPr lang="en-US" dirty="0">
                <a:solidFill>
                  <a:prstClr val="white"/>
                </a:solidFill>
              </a:rPr>
              <a:t>Ben &amp; Jerry’s shifts to 100% Fair Trade ingredients by 2013 </a:t>
            </a:r>
            <a:r>
              <a:rPr lang="en-US" sz="2400" dirty="0">
                <a:solidFill>
                  <a:schemeClr val="tx1"/>
                </a:solidFill>
              </a:rPr>
              <a:t>(ann. 2010</a:t>
            </a:r>
            <a:r>
              <a:rPr lang="en-US" sz="2400" dirty="0" smtClean="0">
                <a:solidFill>
                  <a:schemeClr val="tx1"/>
                </a:solidFill>
              </a:rPr>
              <a:t>)</a:t>
            </a:r>
          </a:p>
          <a:p>
            <a:pPr>
              <a:spcBef>
                <a:spcPts val="2400"/>
              </a:spcBef>
            </a:pPr>
            <a:r>
              <a:rPr lang="en-US" dirty="0" smtClean="0">
                <a:solidFill>
                  <a:schemeClr val="tx1"/>
                </a:solidFill>
              </a:rPr>
              <a:t>Bon </a:t>
            </a:r>
            <a:r>
              <a:rPr lang="en-US" dirty="0" err="1" smtClean="0">
                <a:solidFill>
                  <a:schemeClr val="tx1"/>
                </a:solidFill>
              </a:rPr>
              <a:t>Apetit</a:t>
            </a:r>
            <a:r>
              <a:rPr lang="en-US" dirty="0" smtClean="0">
                <a:solidFill>
                  <a:schemeClr val="tx1"/>
                </a:solidFill>
              </a:rPr>
              <a:t> uses Fair Trade cocoa in US kitchens </a:t>
            </a:r>
            <a:r>
              <a:rPr lang="en-US" sz="2400" dirty="0">
                <a:solidFill>
                  <a:prstClr val="white"/>
                </a:solidFill>
              </a:rPr>
              <a:t>(announced </a:t>
            </a:r>
            <a:r>
              <a:rPr lang="en-US" sz="2400" dirty="0" smtClean="0">
                <a:solidFill>
                  <a:prstClr val="white"/>
                </a:solidFill>
              </a:rPr>
              <a:t>2011)</a:t>
            </a:r>
            <a:endParaRPr lang="en-US" dirty="0">
              <a:solidFill>
                <a:schemeClr val="tx1"/>
              </a:solidFill>
            </a:endParaRPr>
          </a:p>
          <a:p>
            <a:pPr>
              <a:spcBef>
                <a:spcPts val="2400"/>
              </a:spcBef>
            </a:pPr>
            <a:r>
              <a:rPr lang="en-US" dirty="0" smtClean="0">
                <a:solidFill>
                  <a:schemeClr val="tx1"/>
                </a:solidFill>
              </a:rPr>
              <a:t>Barry </a:t>
            </a:r>
            <a:r>
              <a:rPr lang="en-US" dirty="0">
                <a:solidFill>
                  <a:schemeClr val="tx1"/>
                </a:solidFill>
              </a:rPr>
              <a:t>Callebaut </a:t>
            </a:r>
            <a:r>
              <a:rPr lang="en-US" dirty="0" smtClean="0">
                <a:solidFill>
                  <a:schemeClr val="tx1"/>
                </a:solidFill>
              </a:rPr>
              <a:t>$</a:t>
            </a:r>
            <a:r>
              <a:rPr lang="en-US" dirty="0">
                <a:solidFill>
                  <a:schemeClr val="tx1"/>
                </a:solidFill>
              </a:rPr>
              <a:t>41 </a:t>
            </a:r>
            <a:r>
              <a:rPr lang="en-US" dirty="0" smtClean="0">
                <a:solidFill>
                  <a:schemeClr val="tx1"/>
                </a:solidFill>
              </a:rPr>
              <a:t>million sustainability </a:t>
            </a:r>
            <a:r>
              <a:rPr lang="en-US" dirty="0" err="1" smtClean="0">
                <a:solidFill>
                  <a:schemeClr val="tx1"/>
                </a:solidFill>
              </a:rPr>
              <a:t>intiative</a:t>
            </a:r>
            <a:r>
              <a:rPr lang="en-US" dirty="0" smtClean="0">
                <a:solidFill>
                  <a:schemeClr val="tx1"/>
                </a:solidFill>
              </a:rPr>
              <a:t> over 10 years </a:t>
            </a:r>
            <a:r>
              <a:rPr lang="en-US" sz="2400" dirty="0" smtClean="0">
                <a:solidFill>
                  <a:schemeClr val="tx1"/>
                </a:solidFill>
              </a:rPr>
              <a:t>(announced 2012)</a:t>
            </a:r>
          </a:p>
          <a:p>
            <a:pPr>
              <a:spcBef>
                <a:spcPts val="2400"/>
              </a:spcBef>
            </a:pPr>
            <a:r>
              <a:rPr lang="en-US" dirty="0" err="1">
                <a:solidFill>
                  <a:schemeClr val="tx1"/>
                </a:solidFill>
              </a:rPr>
              <a:t>Blommer</a:t>
            </a:r>
            <a:r>
              <a:rPr lang="en-US" dirty="0">
                <a:solidFill>
                  <a:schemeClr val="tx1"/>
                </a:solidFill>
              </a:rPr>
              <a:t> Chocolate </a:t>
            </a:r>
            <a:r>
              <a:rPr lang="en-US" dirty="0" smtClean="0">
                <a:solidFill>
                  <a:schemeClr val="tx1"/>
                </a:solidFill>
              </a:rPr>
              <a:t>Company invests $45 million by 2020</a:t>
            </a:r>
          </a:p>
          <a:p>
            <a:pPr>
              <a:spcBef>
                <a:spcPts val="2400"/>
              </a:spcBef>
            </a:pPr>
            <a:r>
              <a:rPr lang="en-US" dirty="0">
                <a:solidFill>
                  <a:schemeClr val="tx1"/>
                </a:solidFill>
              </a:rPr>
              <a:t>Nestlé </a:t>
            </a:r>
            <a:r>
              <a:rPr lang="en-US" dirty="0" smtClean="0">
                <a:solidFill>
                  <a:schemeClr val="tx1"/>
                </a:solidFill>
              </a:rPr>
              <a:t>invests $110 million over </a:t>
            </a:r>
            <a:r>
              <a:rPr lang="en-US" dirty="0">
                <a:solidFill>
                  <a:schemeClr val="tx1"/>
                </a:solidFill>
              </a:rPr>
              <a:t>10 </a:t>
            </a:r>
            <a:r>
              <a:rPr lang="en-US" dirty="0" smtClean="0">
                <a:solidFill>
                  <a:schemeClr val="tx1"/>
                </a:solidFill>
              </a:rPr>
              <a:t>years </a:t>
            </a:r>
            <a:r>
              <a:rPr lang="en-US" sz="2400" dirty="0" smtClean="0">
                <a:solidFill>
                  <a:schemeClr val="tx1"/>
                </a:solidFill>
              </a:rPr>
              <a:t>(announced 2009)</a:t>
            </a:r>
          </a:p>
          <a:p>
            <a:pPr>
              <a:spcBef>
                <a:spcPts val="2400"/>
              </a:spcBef>
            </a:pPr>
            <a:endParaRPr lang="en-US" sz="2400" dirty="0">
              <a:solidFill>
                <a:schemeClr val="tx1"/>
              </a:solidFill>
            </a:endParaRPr>
          </a:p>
          <a:p>
            <a:pPr>
              <a:spcBef>
                <a:spcPts val="2400"/>
              </a:spcBef>
            </a:pPr>
            <a:endParaRPr lang="en-US" sz="2400" dirty="0" smtClean="0">
              <a:solidFill>
                <a:schemeClr val="tx1"/>
              </a:solidFill>
            </a:endParaRPr>
          </a:p>
          <a:p>
            <a:endParaRPr lang="en-US" dirty="0" smtClean="0">
              <a:solidFill>
                <a:schemeClr val="tx1"/>
              </a:solidFill>
            </a:endParaRPr>
          </a:p>
          <a:p>
            <a:endParaRPr lang="en-US" dirty="0"/>
          </a:p>
        </p:txBody>
      </p:sp>
      <p:sp>
        <p:nvSpPr>
          <p:cNvPr id="5" name="Title 4"/>
          <p:cNvSpPr>
            <a:spLocks noGrp="1"/>
          </p:cNvSpPr>
          <p:nvPr>
            <p:ph type="title"/>
          </p:nvPr>
        </p:nvSpPr>
        <p:spPr>
          <a:xfrm>
            <a:off x="152400" y="1901952"/>
            <a:ext cx="2590800" cy="1371600"/>
          </a:xfrm>
        </p:spPr>
        <p:txBody>
          <a:bodyPr/>
          <a:lstStyle/>
          <a:p>
            <a:r>
              <a:rPr lang="en-US" dirty="0" smtClean="0"/>
              <a:t>Other Recent Announcements</a:t>
            </a:r>
            <a:endParaRPr lang="en-US" dirty="0"/>
          </a:p>
        </p:txBody>
      </p:sp>
      <p:sp>
        <p:nvSpPr>
          <p:cNvPr id="7" name="Text Placeholder 6"/>
          <p:cNvSpPr>
            <a:spLocks noGrp="1"/>
          </p:cNvSpPr>
          <p:nvPr>
            <p:ph type="body" sz="half" idx="2"/>
          </p:nvPr>
        </p:nvSpPr>
        <p:spPr/>
        <p:txBody>
          <a:bodyPr>
            <a:normAutofit/>
          </a:bodyPr>
          <a:lstStyle/>
          <a:p>
            <a:r>
              <a:rPr lang="en-US" sz="2000" dirty="0" smtClean="0"/>
              <a:t>To improve quality, sustainability and farmer livelihoods</a:t>
            </a:r>
            <a:endParaRPr lang="en-US" sz="2000" dirty="0"/>
          </a:p>
        </p:txBody>
      </p:sp>
    </p:spTree>
    <p:extLst>
      <p:ext uri="{BB962C8B-B14F-4D97-AF65-F5344CB8AC3E}">
        <p14:creationId xmlns:p14="http://schemas.microsoft.com/office/powerpoint/2010/main" val="1827224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87362"/>
            <a:ext cx="8229600" cy="1036638"/>
          </a:xfrm>
        </p:spPr>
        <p:txBody>
          <a:bodyPr>
            <a:noAutofit/>
          </a:bodyPr>
          <a:lstStyle/>
          <a:p>
            <a:r>
              <a:rPr lang="en-US" sz="4400" dirty="0"/>
              <a:t>Worst </a:t>
            </a:r>
            <a:r>
              <a:rPr lang="en-US" sz="4400" dirty="0" smtClean="0"/>
              <a:t>Forms </a:t>
            </a:r>
            <a:r>
              <a:rPr lang="en-US" sz="4400" dirty="0"/>
              <a:t>of </a:t>
            </a:r>
            <a:r>
              <a:rPr lang="en-US" sz="4400" dirty="0" smtClean="0"/>
              <a:t>Child Labor</a:t>
            </a:r>
            <a:r>
              <a:rPr lang="en-US" sz="4400" b="0" dirty="0"/>
              <a:t/>
            </a:r>
            <a:br>
              <a:rPr lang="en-US" sz="4400" b="0" dirty="0"/>
            </a:br>
            <a:r>
              <a:rPr lang="en-US" sz="4400" dirty="0"/>
              <a:t>ILO Convention No. 182</a:t>
            </a:r>
            <a:r>
              <a:rPr lang="en-US" sz="4400" b="0" dirty="0"/>
              <a:t>:</a:t>
            </a:r>
            <a:endParaRPr lang="en-US" sz="4400" dirty="0"/>
          </a:p>
        </p:txBody>
      </p:sp>
      <p:sp>
        <p:nvSpPr>
          <p:cNvPr id="2" name="Content Placeholder 1"/>
          <p:cNvSpPr>
            <a:spLocks noGrp="1"/>
          </p:cNvSpPr>
          <p:nvPr>
            <p:ph idx="1"/>
          </p:nvPr>
        </p:nvSpPr>
        <p:spPr>
          <a:xfrm>
            <a:off x="228600" y="1646237"/>
            <a:ext cx="8763000" cy="4602163"/>
          </a:xfrm>
        </p:spPr>
        <p:txBody>
          <a:bodyPr>
            <a:noAutofit/>
          </a:bodyPr>
          <a:lstStyle/>
          <a:p>
            <a:pPr marL="457200" indent="-457200">
              <a:lnSpc>
                <a:spcPct val="110000"/>
              </a:lnSpc>
              <a:spcBef>
                <a:spcPts val="1200"/>
              </a:spcBef>
              <a:spcAft>
                <a:spcPts val="600"/>
              </a:spcAft>
              <a:buFont typeface="+mj-lt"/>
              <a:buAutoNum type="alphaLcParenR"/>
            </a:pPr>
            <a:r>
              <a:rPr lang="en-US" sz="3200" dirty="0" smtClean="0"/>
              <a:t>All forms of </a:t>
            </a:r>
            <a:r>
              <a:rPr lang="en-US" sz="3200" b="1" dirty="0" smtClean="0">
                <a:solidFill>
                  <a:schemeClr val="accent5"/>
                </a:solidFill>
              </a:rPr>
              <a:t>slavery</a:t>
            </a:r>
            <a:r>
              <a:rPr lang="en-US" sz="3200" dirty="0" smtClean="0">
                <a:solidFill>
                  <a:schemeClr val="accent5"/>
                </a:solidFill>
              </a:rPr>
              <a:t> </a:t>
            </a:r>
            <a:r>
              <a:rPr lang="en-US" sz="3200" dirty="0" smtClean="0"/>
              <a:t>or practices similar to slavery</a:t>
            </a:r>
          </a:p>
          <a:p>
            <a:pPr marL="457200" indent="-457200">
              <a:lnSpc>
                <a:spcPct val="110000"/>
              </a:lnSpc>
              <a:spcBef>
                <a:spcPts val="1200"/>
              </a:spcBef>
              <a:spcAft>
                <a:spcPts val="600"/>
              </a:spcAft>
              <a:buFont typeface="+mj-lt"/>
              <a:buAutoNum type="alphaLcParenR"/>
            </a:pPr>
            <a:r>
              <a:rPr lang="en-US" sz="3200" dirty="0" smtClean="0"/>
              <a:t>The use, procuring or offering of a child for </a:t>
            </a:r>
            <a:r>
              <a:rPr lang="en-US" sz="3200" b="1" dirty="0" smtClean="0">
                <a:solidFill>
                  <a:schemeClr val="accent5"/>
                </a:solidFill>
              </a:rPr>
              <a:t>prostitution</a:t>
            </a:r>
            <a:r>
              <a:rPr lang="en-US" sz="3200" dirty="0" smtClean="0">
                <a:solidFill>
                  <a:schemeClr val="accent5"/>
                </a:solidFill>
              </a:rPr>
              <a:t> </a:t>
            </a:r>
            <a:r>
              <a:rPr lang="en-US" sz="3200" dirty="0" smtClean="0"/>
              <a:t>or  </a:t>
            </a:r>
            <a:r>
              <a:rPr lang="en-US" sz="3200" b="1" dirty="0" smtClean="0">
                <a:solidFill>
                  <a:schemeClr val="accent5"/>
                </a:solidFill>
              </a:rPr>
              <a:t>pornography </a:t>
            </a:r>
          </a:p>
          <a:p>
            <a:pPr marL="457200" indent="-457200">
              <a:lnSpc>
                <a:spcPct val="110000"/>
              </a:lnSpc>
              <a:spcBef>
                <a:spcPts val="1200"/>
              </a:spcBef>
              <a:spcAft>
                <a:spcPts val="600"/>
              </a:spcAft>
              <a:buFont typeface="+mj-lt"/>
              <a:buAutoNum type="alphaLcParenR"/>
            </a:pPr>
            <a:r>
              <a:rPr lang="en-US" sz="3200" dirty="0" smtClean="0"/>
              <a:t>The use, procuring or offering of a child for </a:t>
            </a:r>
            <a:r>
              <a:rPr lang="en-US" sz="3200" dirty="0" smtClean="0"/>
              <a:t>     </a:t>
            </a:r>
            <a:r>
              <a:rPr lang="en-US" sz="3200" b="1" dirty="0" smtClean="0">
                <a:solidFill>
                  <a:schemeClr val="accent5"/>
                </a:solidFill>
              </a:rPr>
              <a:t>illicit </a:t>
            </a:r>
            <a:r>
              <a:rPr lang="en-US" sz="3200" b="1" dirty="0" smtClean="0">
                <a:solidFill>
                  <a:schemeClr val="accent5"/>
                </a:solidFill>
              </a:rPr>
              <a:t>activities</a:t>
            </a:r>
          </a:p>
          <a:p>
            <a:pPr marL="457200" indent="-457200">
              <a:lnSpc>
                <a:spcPct val="110000"/>
              </a:lnSpc>
              <a:spcBef>
                <a:spcPts val="1200"/>
              </a:spcBef>
              <a:spcAft>
                <a:spcPts val="600"/>
              </a:spcAft>
              <a:buFont typeface="+mj-lt"/>
              <a:buAutoNum type="alphaLcParenR"/>
            </a:pPr>
            <a:r>
              <a:rPr lang="en-US" sz="3200" dirty="0" smtClean="0"/>
              <a:t>Work which is </a:t>
            </a:r>
            <a:r>
              <a:rPr lang="en-US" sz="3200" b="1" dirty="0" smtClean="0">
                <a:solidFill>
                  <a:schemeClr val="accent5"/>
                </a:solidFill>
              </a:rPr>
              <a:t>likely to harm </a:t>
            </a:r>
            <a:r>
              <a:rPr lang="en-US" sz="3200" b="1" dirty="0" smtClean="0"/>
              <a:t>the health, safety or morals </a:t>
            </a:r>
            <a:r>
              <a:rPr lang="en-US" sz="3200" dirty="0" smtClean="0"/>
              <a:t>of children.</a:t>
            </a:r>
          </a:p>
        </p:txBody>
      </p:sp>
    </p:spTree>
    <p:extLst>
      <p:ext uri="{BB962C8B-B14F-4D97-AF65-F5344CB8AC3E}">
        <p14:creationId xmlns:p14="http://schemas.microsoft.com/office/powerpoint/2010/main" val="40146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Forms of Child Labor </a:t>
            </a:r>
            <a:r>
              <a:rPr lang="en-US" sz="2800" dirty="0" smtClean="0"/>
              <a:t>(example from </a:t>
            </a:r>
            <a:r>
              <a:rPr lang="en-US" sz="2800" dirty="0" err="1" smtClean="0"/>
              <a:t>Kuapa</a:t>
            </a:r>
            <a:r>
              <a:rPr lang="en-US" sz="2800" dirty="0" smtClean="0"/>
              <a:t> </a:t>
            </a:r>
            <a:r>
              <a:rPr lang="en-US" sz="2800" dirty="0" err="1" smtClean="0"/>
              <a:t>Kokoo</a:t>
            </a:r>
            <a:r>
              <a:rPr lang="en-US" sz="2800" dirty="0" smtClean="0"/>
              <a:t>)</a:t>
            </a:r>
            <a:endParaRPr lang="en-US" dirty="0"/>
          </a:p>
        </p:txBody>
      </p:sp>
      <p:sp>
        <p:nvSpPr>
          <p:cNvPr id="4" name="Text Placeholder 3"/>
          <p:cNvSpPr>
            <a:spLocks noGrp="1"/>
          </p:cNvSpPr>
          <p:nvPr>
            <p:ph type="body" idx="1"/>
          </p:nvPr>
        </p:nvSpPr>
        <p:spPr>
          <a:xfrm>
            <a:off x="228600" y="990600"/>
            <a:ext cx="4268788" cy="457200"/>
          </a:xfrm>
        </p:spPr>
        <p:txBody>
          <a:bodyPr/>
          <a:lstStyle/>
          <a:p>
            <a:r>
              <a:rPr lang="en-US" dirty="0" smtClean="0"/>
              <a:t>Permissible Child Work</a:t>
            </a:r>
            <a:endParaRPr lang="en-US" dirty="0"/>
          </a:p>
        </p:txBody>
      </p:sp>
      <p:sp>
        <p:nvSpPr>
          <p:cNvPr id="5" name="Content Placeholder 4"/>
          <p:cNvSpPr>
            <a:spLocks noGrp="1"/>
          </p:cNvSpPr>
          <p:nvPr>
            <p:ph sz="half" idx="2"/>
          </p:nvPr>
        </p:nvSpPr>
        <p:spPr>
          <a:xfrm>
            <a:off x="152399" y="1447800"/>
            <a:ext cx="4761847" cy="5257800"/>
          </a:xfrm>
        </p:spPr>
        <p:txBody>
          <a:bodyPr>
            <a:noAutofit/>
          </a:bodyPr>
          <a:lstStyle/>
          <a:p>
            <a:pPr marL="0" indent="0">
              <a:spcBef>
                <a:spcPts val="600"/>
              </a:spcBef>
              <a:buNone/>
            </a:pPr>
            <a:r>
              <a:rPr lang="en-US" sz="2000" dirty="0" smtClean="0"/>
              <a:t>Help with cooking, serving food, childcare</a:t>
            </a:r>
            <a:endParaRPr lang="en-US" sz="2000" dirty="0"/>
          </a:p>
          <a:p>
            <a:pPr marL="0" indent="0">
              <a:spcBef>
                <a:spcPts val="600"/>
              </a:spcBef>
              <a:buNone/>
            </a:pPr>
            <a:r>
              <a:rPr lang="en-US" sz="2000" dirty="0" smtClean="0"/>
              <a:t>Running </a:t>
            </a:r>
            <a:r>
              <a:rPr lang="en-US" sz="2000" dirty="0"/>
              <a:t>errands on the farm</a:t>
            </a:r>
          </a:p>
          <a:p>
            <a:pPr marL="0" indent="0">
              <a:spcBef>
                <a:spcPts val="600"/>
              </a:spcBef>
              <a:buNone/>
            </a:pPr>
            <a:r>
              <a:rPr lang="en-US" sz="2000" dirty="0" smtClean="0"/>
              <a:t>Filling </a:t>
            </a:r>
            <a:r>
              <a:rPr lang="en-US" sz="2000" dirty="0"/>
              <a:t>nursery bags with black soil</a:t>
            </a:r>
          </a:p>
          <a:p>
            <a:pPr marL="0" indent="0">
              <a:spcBef>
                <a:spcPts val="600"/>
              </a:spcBef>
              <a:buNone/>
            </a:pPr>
            <a:r>
              <a:rPr lang="en-US" sz="2000" dirty="0" smtClean="0"/>
              <a:t>Watering and planting seedlings</a:t>
            </a:r>
          </a:p>
          <a:p>
            <a:pPr marL="0" indent="0">
              <a:spcBef>
                <a:spcPts val="600"/>
              </a:spcBef>
              <a:buNone/>
            </a:pPr>
            <a:r>
              <a:rPr lang="en-US" sz="2000" dirty="0" smtClean="0"/>
              <a:t>Weeding, with </a:t>
            </a:r>
            <a:r>
              <a:rPr lang="en-US" sz="2000" dirty="0"/>
              <a:t>age-appropriate cutlass</a:t>
            </a:r>
            <a:endParaRPr lang="en-US" sz="2000" dirty="0"/>
          </a:p>
          <a:p>
            <a:pPr marL="0" indent="0">
              <a:spcBef>
                <a:spcPts val="600"/>
              </a:spcBef>
              <a:buNone/>
            </a:pPr>
            <a:r>
              <a:rPr lang="en-US" sz="2000" dirty="0" smtClean="0"/>
              <a:t>Fetching </a:t>
            </a:r>
            <a:r>
              <a:rPr lang="en-US" sz="2000" dirty="0"/>
              <a:t>water for spraying and leaving the farm before spraying commences</a:t>
            </a:r>
          </a:p>
          <a:p>
            <a:pPr marL="0" indent="0">
              <a:spcBef>
                <a:spcPts val="600"/>
              </a:spcBef>
              <a:buNone/>
            </a:pPr>
            <a:r>
              <a:rPr lang="en-US" sz="2000" dirty="0" smtClean="0"/>
              <a:t>Gathering </a:t>
            </a:r>
            <a:r>
              <a:rPr lang="en-US" sz="2000" dirty="0"/>
              <a:t>plucked cocoa pods</a:t>
            </a:r>
          </a:p>
          <a:p>
            <a:pPr marL="0" indent="0">
              <a:spcBef>
                <a:spcPts val="600"/>
              </a:spcBef>
              <a:buNone/>
            </a:pPr>
            <a:r>
              <a:rPr lang="en-US" sz="2000" dirty="0" smtClean="0"/>
              <a:t>Carrying small loads</a:t>
            </a:r>
            <a:endParaRPr lang="en-US" sz="2000" dirty="0"/>
          </a:p>
          <a:p>
            <a:pPr marL="0" indent="0">
              <a:spcBef>
                <a:spcPts val="600"/>
              </a:spcBef>
              <a:buNone/>
            </a:pPr>
            <a:r>
              <a:rPr lang="en-US" sz="2000" dirty="0" smtClean="0"/>
              <a:t>Breaking </a:t>
            </a:r>
            <a:r>
              <a:rPr lang="en-US" sz="2000" dirty="0"/>
              <a:t>cocoa pods with a mallet or hitting it on the ground</a:t>
            </a:r>
          </a:p>
          <a:p>
            <a:pPr marL="0" indent="0">
              <a:spcBef>
                <a:spcPts val="600"/>
              </a:spcBef>
              <a:buNone/>
            </a:pPr>
            <a:r>
              <a:rPr lang="en-US" sz="2000" dirty="0" smtClean="0"/>
              <a:t>Plucking </a:t>
            </a:r>
            <a:r>
              <a:rPr lang="en-US" sz="2000" dirty="0"/>
              <a:t>pods within the reach of the hand</a:t>
            </a:r>
          </a:p>
          <a:p>
            <a:pPr marL="0" indent="0">
              <a:spcBef>
                <a:spcPts val="600"/>
              </a:spcBef>
              <a:buNone/>
            </a:pPr>
            <a:r>
              <a:rPr lang="en-US" sz="2000" dirty="0" smtClean="0"/>
              <a:t>Scooping </a:t>
            </a:r>
            <a:r>
              <a:rPr lang="en-US" sz="2000" dirty="0"/>
              <a:t>and removal of beans from broken Pods</a:t>
            </a:r>
            <a:endParaRPr lang="en-US" sz="2000" dirty="0"/>
          </a:p>
        </p:txBody>
      </p:sp>
      <p:sp>
        <p:nvSpPr>
          <p:cNvPr id="6" name="Text Placeholder 5"/>
          <p:cNvSpPr>
            <a:spLocks noGrp="1"/>
          </p:cNvSpPr>
          <p:nvPr>
            <p:ph type="body" sz="quarter" idx="3"/>
          </p:nvPr>
        </p:nvSpPr>
        <p:spPr>
          <a:xfrm>
            <a:off x="5105400" y="838200"/>
            <a:ext cx="3584575" cy="639762"/>
          </a:xfrm>
        </p:spPr>
        <p:txBody>
          <a:bodyPr>
            <a:normAutofit/>
          </a:bodyPr>
          <a:lstStyle/>
          <a:p>
            <a:r>
              <a:rPr lang="en-US" dirty="0" smtClean="0"/>
              <a:t>Key Hazards in Cocoa</a:t>
            </a:r>
            <a:endParaRPr lang="en-US" dirty="0"/>
          </a:p>
        </p:txBody>
      </p:sp>
      <p:sp>
        <p:nvSpPr>
          <p:cNvPr id="7" name="Content Placeholder 6"/>
          <p:cNvSpPr>
            <a:spLocks noGrp="1"/>
          </p:cNvSpPr>
          <p:nvPr>
            <p:ph sz="quarter" idx="4"/>
          </p:nvPr>
        </p:nvSpPr>
        <p:spPr>
          <a:xfrm>
            <a:off x="5029200" y="1447800"/>
            <a:ext cx="4114800" cy="5257800"/>
          </a:xfrm>
        </p:spPr>
        <p:txBody>
          <a:bodyPr>
            <a:noAutofit/>
          </a:bodyPr>
          <a:lstStyle/>
          <a:p>
            <a:pPr marL="0" indent="0">
              <a:spcBef>
                <a:spcPts val="1200"/>
              </a:spcBef>
              <a:buNone/>
            </a:pPr>
            <a:r>
              <a:rPr lang="en-US" sz="2000" dirty="0" smtClean="0"/>
              <a:t>Felling </a:t>
            </a:r>
            <a:r>
              <a:rPr lang="en-US" sz="2000" dirty="0"/>
              <a:t>trees, burning and </a:t>
            </a:r>
            <a:r>
              <a:rPr lang="en-US" sz="2000" dirty="0" smtClean="0"/>
              <a:t>slashing</a:t>
            </a:r>
          </a:p>
          <a:p>
            <a:pPr marL="0" indent="0">
              <a:spcBef>
                <a:spcPts val="1200"/>
              </a:spcBef>
              <a:buNone/>
            </a:pPr>
            <a:r>
              <a:rPr lang="en-US" sz="2000" dirty="0" smtClean="0"/>
              <a:t>Carrying </a:t>
            </a:r>
            <a:r>
              <a:rPr lang="en-US" sz="2000" dirty="0"/>
              <a:t>heavy loads, more </a:t>
            </a:r>
            <a:r>
              <a:rPr lang="en-US" sz="2000" dirty="0" smtClean="0"/>
              <a:t>than 30</a:t>
            </a:r>
            <a:r>
              <a:rPr lang="en-US" sz="2000" dirty="0"/>
              <a:t>% of body weight, over a distance of more than 2 </a:t>
            </a:r>
            <a:r>
              <a:rPr lang="en-US" sz="2000" dirty="0" smtClean="0"/>
              <a:t>miles</a:t>
            </a:r>
          </a:p>
          <a:p>
            <a:pPr marL="0" indent="0">
              <a:spcBef>
                <a:spcPts val="1200"/>
              </a:spcBef>
              <a:buNone/>
            </a:pPr>
            <a:r>
              <a:rPr lang="en-US" sz="2000" dirty="0" smtClean="0"/>
              <a:t>Prolonged </a:t>
            </a:r>
            <a:r>
              <a:rPr lang="en-US" sz="2000" dirty="0"/>
              <a:t>awkward </a:t>
            </a:r>
            <a:r>
              <a:rPr lang="en-US" sz="2000" dirty="0" smtClean="0"/>
              <a:t>postures</a:t>
            </a:r>
          </a:p>
          <a:p>
            <a:pPr marL="0" indent="0">
              <a:spcBef>
                <a:spcPts val="1200"/>
              </a:spcBef>
              <a:buNone/>
            </a:pPr>
            <a:r>
              <a:rPr lang="en-US" sz="2000" dirty="0" smtClean="0"/>
              <a:t>Falling </a:t>
            </a:r>
            <a:r>
              <a:rPr lang="en-US" sz="2000" dirty="0"/>
              <a:t>from a height, slips and </a:t>
            </a:r>
            <a:r>
              <a:rPr lang="en-US" sz="2000" dirty="0" smtClean="0"/>
              <a:t>falls</a:t>
            </a:r>
          </a:p>
          <a:p>
            <a:pPr marL="0" indent="0">
              <a:spcBef>
                <a:spcPts val="1200"/>
              </a:spcBef>
              <a:buNone/>
            </a:pPr>
            <a:r>
              <a:rPr lang="en-US" sz="2000" dirty="0" smtClean="0"/>
              <a:t>Use </a:t>
            </a:r>
            <a:r>
              <a:rPr lang="en-US" sz="2000" dirty="0"/>
              <a:t>of inadequate tools and equipment, including sharp </a:t>
            </a:r>
            <a:r>
              <a:rPr lang="en-US" sz="2000" dirty="0" smtClean="0"/>
              <a:t>implements</a:t>
            </a:r>
          </a:p>
          <a:p>
            <a:pPr marL="0" indent="0">
              <a:spcBef>
                <a:spcPts val="1200"/>
              </a:spcBef>
              <a:buNone/>
            </a:pPr>
            <a:r>
              <a:rPr lang="en-US" sz="2000" dirty="0" smtClean="0"/>
              <a:t>Purchase</a:t>
            </a:r>
            <a:r>
              <a:rPr lang="en-US" sz="2000" dirty="0"/>
              <a:t>, transport, mixing, spraying, storage and disposal of </a:t>
            </a:r>
            <a:r>
              <a:rPr lang="en-US" sz="2000" dirty="0" smtClean="0"/>
              <a:t>chemicals</a:t>
            </a:r>
          </a:p>
          <a:p>
            <a:pPr marL="0" indent="0">
              <a:spcBef>
                <a:spcPts val="1200"/>
              </a:spcBef>
              <a:buNone/>
            </a:pPr>
            <a:r>
              <a:rPr lang="en-US" sz="2000" dirty="0" smtClean="0"/>
              <a:t>Working </a:t>
            </a:r>
            <a:r>
              <a:rPr lang="en-US" sz="2000" dirty="0"/>
              <a:t>long duration, i.e. more than 6 hours per day</a:t>
            </a:r>
            <a:endParaRPr lang="en-US" sz="2000" dirty="0"/>
          </a:p>
        </p:txBody>
      </p:sp>
    </p:spTree>
    <p:extLst>
      <p:ext uri="{BB962C8B-B14F-4D97-AF65-F5344CB8AC3E}">
        <p14:creationId xmlns:p14="http://schemas.microsoft.com/office/powerpoint/2010/main" val="2606728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rmAutofit/>
          </a:bodyPr>
          <a:lstStyle/>
          <a:p>
            <a:r>
              <a:rPr lang="en-US" sz="4400" dirty="0" smtClean="0"/>
              <a:t>How widespread is the problem?</a:t>
            </a:r>
            <a:endParaRPr lang="en-US" sz="4400" dirty="0"/>
          </a:p>
        </p:txBody>
      </p:sp>
      <p:sp>
        <p:nvSpPr>
          <p:cNvPr id="8" name="Content Placeholder 7"/>
          <p:cNvSpPr>
            <a:spLocks noGrp="1"/>
          </p:cNvSpPr>
          <p:nvPr>
            <p:ph idx="1"/>
          </p:nvPr>
        </p:nvSpPr>
        <p:spPr>
          <a:xfrm>
            <a:off x="152400" y="1143000"/>
            <a:ext cx="8763000" cy="4983163"/>
          </a:xfrm>
        </p:spPr>
        <p:txBody>
          <a:bodyPr>
            <a:noAutofit/>
          </a:bodyPr>
          <a:lstStyle/>
          <a:p>
            <a:pPr marL="0" indent="0">
              <a:spcBef>
                <a:spcPts val="600"/>
              </a:spcBef>
              <a:buNone/>
            </a:pPr>
            <a:r>
              <a:rPr lang="en-US" dirty="0" smtClean="0"/>
              <a:t>From  a 2008 survey. . . </a:t>
            </a:r>
          </a:p>
          <a:p>
            <a:pPr marL="0" indent="0">
              <a:spcBef>
                <a:spcPts val="600"/>
              </a:spcBef>
              <a:buNone/>
            </a:pPr>
            <a:r>
              <a:rPr lang="en-US" dirty="0" smtClean="0"/>
              <a:t>In </a:t>
            </a:r>
            <a:r>
              <a:rPr lang="en-US" dirty="0"/>
              <a:t>Cote d’Ivoire, </a:t>
            </a:r>
            <a:endParaRPr lang="en-US" dirty="0" smtClean="0"/>
          </a:p>
          <a:p>
            <a:pPr>
              <a:spcBef>
                <a:spcPts val="600"/>
              </a:spcBef>
            </a:pPr>
            <a:r>
              <a:rPr lang="en-US" dirty="0" smtClean="0"/>
              <a:t>53.2</a:t>
            </a:r>
            <a:r>
              <a:rPr lang="en-US" dirty="0"/>
              <a:t>% of children </a:t>
            </a:r>
            <a:r>
              <a:rPr lang="en-US" dirty="0" smtClean="0"/>
              <a:t>carried </a:t>
            </a:r>
            <a:r>
              <a:rPr lang="en-US" dirty="0"/>
              <a:t>heavy loads, </a:t>
            </a:r>
            <a:endParaRPr lang="en-US" dirty="0" smtClean="0"/>
          </a:p>
          <a:p>
            <a:pPr>
              <a:spcBef>
                <a:spcPts val="600"/>
              </a:spcBef>
            </a:pPr>
            <a:r>
              <a:rPr lang="en-US" dirty="0" smtClean="0"/>
              <a:t>8.4</a:t>
            </a:r>
            <a:r>
              <a:rPr lang="en-US" dirty="0"/>
              <a:t>% sprayed fertilizers, </a:t>
            </a:r>
            <a:endParaRPr lang="en-US" dirty="0" smtClean="0"/>
          </a:p>
          <a:p>
            <a:pPr>
              <a:spcBef>
                <a:spcPts val="600"/>
              </a:spcBef>
            </a:pPr>
            <a:r>
              <a:rPr lang="en-US" dirty="0" smtClean="0"/>
              <a:t>5.5</a:t>
            </a:r>
            <a:r>
              <a:rPr lang="en-US" dirty="0"/>
              <a:t>% cut trees, </a:t>
            </a:r>
            <a:endParaRPr lang="en-US" dirty="0" smtClean="0"/>
          </a:p>
          <a:p>
            <a:pPr>
              <a:spcBef>
                <a:spcPts val="600"/>
              </a:spcBef>
            </a:pPr>
            <a:r>
              <a:rPr lang="en-US" dirty="0" smtClean="0"/>
              <a:t>4.6</a:t>
            </a:r>
            <a:r>
              <a:rPr lang="en-US" dirty="0"/>
              <a:t>% sprayed pesticides </a:t>
            </a:r>
            <a:r>
              <a:rPr lang="en-US" dirty="0" smtClean="0"/>
              <a:t>(and </a:t>
            </a:r>
            <a:r>
              <a:rPr lang="en-US" dirty="0"/>
              <a:t>35% were indirectly </a:t>
            </a:r>
            <a:r>
              <a:rPr lang="en-US" dirty="0" smtClean="0"/>
              <a:t>involved). </a:t>
            </a:r>
          </a:p>
          <a:p>
            <a:pPr>
              <a:spcBef>
                <a:spcPts val="600"/>
              </a:spcBef>
            </a:pPr>
            <a:r>
              <a:rPr lang="en-US" dirty="0" smtClean="0"/>
              <a:t>66% of children on cocoa farms do not attend school</a:t>
            </a:r>
          </a:p>
          <a:p>
            <a:pPr marL="0" indent="0">
              <a:spcBef>
                <a:spcPts val="600"/>
              </a:spcBef>
              <a:buNone/>
            </a:pPr>
            <a:endParaRPr lang="en-US" sz="1400" dirty="0" smtClean="0"/>
          </a:p>
          <a:p>
            <a:pPr marL="0" indent="0">
              <a:spcBef>
                <a:spcPts val="600"/>
              </a:spcBef>
              <a:buNone/>
            </a:pPr>
            <a:r>
              <a:rPr lang="en-US" dirty="0" smtClean="0"/>
              <a:t>In </a:t>
            </a:r>
            <a:r>
              <a:rPr lang="en-US" dirty="0"/>
              <a:t>Ghana, </a:t>
            </a:r>
            <a:endParaRPr lang="en-US" dirty="0" smtClean="0"/>
          </a:p>
          <a:p>
            <a:pPr>
              <a:spcBef>
                <a:spcPts val="600"/>
              </a:spcBef>
            </a:pPr>
            <a:r>
              <a:rPr lang="en-US" dirty="0" smtClean="0"/>
              <a:t>46.7 </a:t>
            </a:r>
            <a:r>
              <a:rPr lang="en-US" dirty="0"/>
              <a:t>% </a:t>
            </a:r>
            <a:r>
              <a:rPr lang="en-US" dirty="0" smtClean="0"/>
              <a:t>took part in </a:t>
            </a:r>
            <a:r>
              <a:rPr lang="en-US" dirty="0"/>
              <a:t>at least one hazardous cocoa activity </a:t>
            </a:r>
            <a:endParaRPr lang="en-US" dirty="0" smtClean="0"/>
          </a:p>
          <a:p>
            <a:pPr>
              <a:spcBef>
                <a:spcPts val="600"/>
              </a:spcBef>
            </a:pPr>
            <a:r>
              <a:rPr lang="en-US" dirty="0" smtClean="0"/>
              <a:t>23.2% </a:t>
            </a:r>
            <a:r>
              <a:rPr lang="en-US" dirty="0"/>
              <a:t>used protective </a:t>
            </a:r>
            <a:r>
              <a:rPr lang="en-US" dirty="0" smtClean="0"/>
              <a:t>clothing while working on the farm</a:t>
            </a:r>
            <a:endParaRPr lang="en-US" dirty="0"/>
          </a:p>
        </p:txBody>
      </p:sp>
    </p:spTree>
    <p:extLst>
      <p:ext uri="{BB962C8B-B14F-4D97-AF65-F5344CB8AC3E}">
        <p14:creationId xmlns:p14="http://schemas.microsoft.com/office/powerpoint/2010/main" val="3356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smtClean="0"/>
              <a:t>Key Action Plan </a:t>
            </a:r>
            <a:br>
              <a:rPr lang="en-US" sz="4400" dirty="0" smtClean="0"/>
            </a:br>
            <a:r>
              <a:rPr lang="en-US" sz="4400" dirty="0" smtClean="0"/>
              <a:t>Harkin-Engel Protocol, 2001</a:t>
            </a:r>
            <a:endParaRPr lang="en-US" sz="4400" dirty="0"/>
          </a:p>
        </p:txBody>
      </p:sp>
      <p:sp>
        <p:nvSpPr>
          <p:cNvPr id="6" name="Content Placeholder 5"/>
          <p:cNvSpPr>
            <a:spLocks noGrp="1"/>
          </p:cNvSpPr>
          <p:nvPr>
            <p:ph idx="1"/>
          </p:nvPr>
        </p:nvSpPr>
        <p:spPr>
          <a:xfrm>
            <a:off x="228600" y="1600200"/>
            <a:ext cx="8610600" cy="4525963"/>
          </a:xfrm>
        </p:spPr>
        <p:txBody>
          <a:bodyPr>
            <a:normAutofit/>
          </a:bodyPr>
          <a:lstStyle/>
          <a:p>
            <a:pPr>
              <a:spcBef>
                <a:spcPts val="2400"/>
              </a:spcBef>
            </a:pPr>
            <a:r>
              <a:rPr lang="en-US" sz="3200" dirty="0" smtClean="0"/>
              <a:t>Publicly acknowledge forced child labor </a:t>
            </a:r>
          </a:p>
          <a:p>
            <a:pPr>
              <a:spcBef>
                <a:spcPts val="2400"/>
              </a:spcBef>
            </a:pPr>
            <a:r>
              <a:rPr lang="en-US" sz="3200" dirty="0" smtClean="0"/>
              <a:t>Commit significant resources </a:t>
            </a:r>
          </a:p>
          <a:p>
            <a:pPr>
              <a:spcBef>
                <a:spcPts val="2400"/>
              </a:spcBef>
            </a:pPr>
            <a:r>
              <a:rPr lang="en-US" sz="3200" dirty="0" smtClean="0"/>
              <a:t>Form an international foundation to advise on best practice </a:t>
            </a:r>
          </a:p>
          <a:p>
            <a:pPr>
              <a:spcBef>
                <a:spcPts val="2400"/>
              </a:spcBef>
            </a:pPr>
            <a:r>
              <a:rPr lang="en-US" sz="3200" dirty="0" smtClean="0"/>
              <a:t>Develop and implement, by 2005 a “credible, mutually-acceptable, voluntary, industry-wide standards of public certification”</a:t>
            </a:r>
          </a:p>
        </p:txBody>
      </p:sp>
    </p:spTree>
    <p:extLst>
      <p:ext uri="{BB962C8B-B14F-4D97-AF65-F5344CB8AC3E}">
        <p14:creationId xmlns:p14="http://schemas.microsoft.com/office/powerpoint/2010/main" val="37188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305800" cy="914400"/>
          </a:xfrm>
        </p:spPr>
        <p:txBody>
          <a:bodyPr>
            <a:noAutofit/>
          </a:bodyPr>
          <a:lstStyle/>
          <a:p>
            <a:r>
              <a:rPr lang="en-US" sz="4400" dirty="0" smtClean="0"/>
              <a:t>Since the Harkin-Engel Protocol</a:t>
            </a:r>
            <a:endParaRPr lang="en-US" sz="4400" dirty="0"/>
          </a:p>
        </p:txBody>
      </p:sp>
      <p:sp>
        <p:nvSpPr>
          <p:cNvPr id="6" name="Content Placeholder 5"/>
          <p:cNvSpPr>
            <a:spLocks noGrp="1"/>
          </p:cNvSpPr>
          <p:nvPr>
            <p:ph idx="1"/>
          </p:nvPr>
        </p:nvSpPr>
        <p:spPr>
          <a:xfrm>
            <a:off x="228600" y="1447800"/>
            <a:ext cx="8610600" cy="5105399"/>
          </a:xfrm>
        </p:spPr>
        <p:txBody>
          <a:bodyPr>
            <a:normAutofit fontScale="92500" lnSpcReduction="10000"/>
          </a:bodyPr>
          <a:lstStyle/>
          <a:p>
            <a:pPr>
              <a:spcBef>
                <a:spcPts val="2400"/>
              </a:spcBef>
            </a:pPr>
            <a:r>
              <a:rPr lang="en-US" sz="3200" dirty="0" smtClean="0"/>
              <a:t>2005: A certification system will cover 50% of the cocoa growing areas of Côte d’Ivoire and Ghana by 2008</a:t>
            </a:r>
          </a:p>
          <a:p>
            <a:pPr>
              <a:spcBef>
                <a:spcPts val="2400"/>
              </a:spcBef>
            </a:pPr>
            <a:r>
              <a:rPr lang="en-US" sz="3200" dirty="0" smtClean="0"/>
              <a:t>2006: US Department of Labor commissions Tulane University to serve as an oversight body</a:t>
            </a:r>
          </a:p>
          <a:p>
            <a:pPr>
              <a:spcBef>
                <a:spcPts val="2400"/>
              </a:spcBef>
            </a:pPr>
            <a:r>
              <a:rPr lang="en-US" sz="3200" dirty="0" smtClean="0"/>
              <a:t>2008: Independent verification was not in place, and the deadline for certification extended until 2010</a:t>
            </a:r>
          </a:p>
          <a:p>
            <a:pPr>
              <a:spcBef>
                <a:spcPts val="2400"/>
              </a:spcBef>
            </a:pPr>
            <a:r>
              <a:rPr lang="en-US" sz="3200" dirty="0" smtClean="0"/>
              <a:t>2010:  Joint Declaration and Framework for Action signed</a:t>
            </a:r>
          </a:p>
          <a:p>
            <a:endParaRPr lang="en-US" sz="2800" dirty="0" smtClean="0"/>
          </a:p>
        </p:txBody>
      </p:sp>
    </p:spTree>
    <p:extLst>
      <p:ext uri="{BB962C8B-B14F-4D97-AF65-F5344CB8AC3E}">
        <p14:creationId xmlns:p14="http://schemas.microsoft.com/office/powerpoint/2010/main" val="26449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155448" y="1828800"/>
            <a:ext cx="2663952" cy="1371600"/>
          </a:xfrm>
        </p:spPr>
        <p:txBody>
          <a:bodyPr>
            <a:normAutofit/>
          </a:bodyPr>
          <a:lstStyle/>
          <a:p>
            <a:r>
              <a:rPr lang="en-US" dirty="0" smtClean="0"/>
              <a:t>Violation of International Labor Standards</a:t>
            </a:r>
            <a:endParaRPr lang="en-US" dirty="0"/>
          </a:p>
        </p:txBody>
      </p:sp>
      <p:sp>
        <p:nvSpPr>
          <p:cNvPr id="4" name="Text Placeholder 3"/>
          <p:cNvSpPr>
            <a:spLocks noGrp="1"/>
          </p:cNvSpPr>
          <p:nvPr>
            <p:ph type="body" sz="half" idx="2"/>
          </p:nvPr>
        </p:nvSpPr>
        <p:spPr/>
        <p:txBody>
          <a:bodyPr/>
          <a:lstStyle/>
          <a:p>
            <a:r>
              <a:rPr lang="en-US" dirty="0" smtClean="0"/>
              <a:t>US Dept. of Labor</a:t>
            </a:r>
          </a:p>
          <a:p>
            <a:r>
              <a:rPr lang="en-US" dirty="0" smtClean="0"/>
              <a:t>2010</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
            <a:ext cx="5486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5486400" y="3200400"/>
            <a:ext cx="0" cy="1295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5562600" y="3352800"/>
            <a:ext cx="304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5562600" y="3048000"/>
            <a:ext cx="1219200" cy="1447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flipV="1">
            <a:off x="5562600" y="3352800"/>
            <a:ext cx="1447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flipH="1" flipV="1">
            <a:off x="5029200" y="2819400"/>
            <a:ext cx="457200" cy="1676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090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nimClr clrSpc="rgb" dir="cw">
                                      <p:cBhvr override="childStyle">
                                        <p:cTn dur="1" fill="hold" display="0" masterRel="nextClick" afterEffect="1"/>
                                        <p:tgtEl>
                                          <p:spTgt spid="22"/>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subTnLst>
                                    <p:animClr clrSpc="rgb" dir="cw">
                                      <p:cBhvr override="childStyle">
                                        <p:cTn dur="1" fill="hold" display="0" masterRel="nextClick" afterEffect="1"/>
                                        <p:tgtEl>
                                          <p:spTgt spid="19"/>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5"/>
          <p:cNvSpPr>
            <a:spLocks noGrp="1"/>
          </p:cNvSpPr>
          <p:nvPr>
            <p:ph type="subTitle" idx="4294967295"/>
          </p:nvPr>
        </p:nvSpPr>
        <p:spPr>
          <a:xfrm>
            <a:off x="457200" y="1600200"/>
            <a:ext cx="8001000" cy="4648200"/>
          </a:xfrm>
        </p:spPr>
        <p:txBody>
          <a:bodyPr>
            <a:normAutofit lnSpcReduction="10000"/>
          </a:bodyPr>
          <a:lstStyle/>
          <a:p>
            <a:pPr marL="0" indent="0" algn="ctr" defTabSz="457200">
              <a:lnSpc>
                <a:spcPct val="120000"/>
              </a:lnSpc>
              <a:spcBef>
                <a:spcPct val="0"/>
              </a:spcBef>
              <a:buFont typeface="Wingdings 2" pitchFamily="18" charset="2"/>
              <a:buNone/>
            </a:pPr>
            <a:r>
              <a:rPr lang="en-US" sz="3200" dirty="0" smtClean="0"/>
              <a:t>“a trading </a:t>
            </a:r>
            <a:r>
              <a:rPr lang="en-US" sz="3200" b="1" dirty="0" smtClean="0">
                <a:solidFill>
                  <a:schemeClr val="accent1"/>
                </a:solidFill>
              </a:rPr>
              <a:t>partnership</a:t>
            </a:r>
            <a:r>
              <a:rPr lang="en-US" sz="3200" dirty="0" smtClean="0"/>
              <a:t>, based on dialogue, </a:t>
            </a:r>
            <a:r>
              <a:rPr lang="en-US" sz="3200" b="1" dirty="0" smtClean="0"/>
              <a:t>transparency</a:t>
            </a:r>
            <a:r>
              <a:rPr lang="en-US" sz="3200" dirty="0" smtClean="0"/>
              <a:t> and </a:t>
            </a:r>
            <a:r>
              <a:rPr lang="en-US" sz="3200" b="1" dirty="0" smtClean="0"/>
              <a:t>respect</a:t>
            </a:r>
            <a:r>
              <a:rPr lang="en-US" sz="3200" dirty="0" smtClean="0"/>
              <a:t>, that </a:t>
            </a:r>
            <a:r>
              <a:rPr lang="en-US" sz="3200" dirty="0" smtClean="0"/>
              <a:t>seeks      </a:t>
            </a:r>
            <a:r>
              <a:rPr lang="en-US" sz="3200" b="1" dirty="0" smtClean="0"/>
              <a:t>greater </a:t>
            </a:r>
            <a:r>
              <a:rPr lang="en-US" sz="3200" b="1" dirty="0" smtClean="0"/>
              <a:t>equity</a:t>
            </a:r>
            <a:r>
              <a:rPr lang="en-US" sz="3200" dirty="0" smtClean="0"/>
              <a:t> in international trade. </a:t>
            </a:r>
            <a:r>
              <a:rPr lang="en-US" sz="3200" dirty="0" smtClean="0"/>
              <a:t>              It </a:t>
            </a:r>
            <a:r>
              <a:rPr lang="en-US" sz="3200" dirty="0" smtClean="0"/>
              <a:t>contributes to </a:t>
            </a:r>
            <a:r>
              <a:rPr lang="en-US" sz="3200" b="1" dirty="0" smtClean="0"/>
              <a:t>sustainable development</a:t>
            </a:r>
            <a:r>
              <a:rPr lang="en-US" sz="3200" dirty="0" smtClean="0"/>
              <a:t> </a:t>
            </a:r>
            <a:r>
              <a:rPr lang="en-US" sz="3200" dirty="0" smtClean="0"/>
              <a:t>        by </a:t>
            </a:r>
            <a:r>
              <a:rPr lang="en-US" sz="3200" dirty="0" smtClean="0"/>
              <a:t>offering better trading conditions to, </a:t>
            </a:r>
            <a:r>
              <a:rPr lang="en-US" sz="3200" dirty="0" smtClean="0"/>
              <a:t>         and </a:t>
            </a:r>
            <a:r>
              <a:rPr lang="en-US" sz="3200" dirty="0" smtClean="0"/>
              <a:t>securing the rights of</a:t>
            </a:r>
            <a:r>
              <a:rPr lang="en-US" sz="3200" dirty="0" smtClean="0"/>
              <a:t>,</a:t>
            </a:r>
          </a:p>
          <a:p>
            <a:pPr marL="0" indent="0" algn="ctr" defTabSz="457200">
              <a:lnSpc>
                <a:spcPct val="120000"/>
              </a:lnSpc>
              <a:spcBef>
                <a:spcPct val="0"/>
              </a:spcBef>
              <a:buFont typeface="Wingdings 2" pitchFamily="18" charset="2"/>
              <a:buNone/>
            </a:pPr>
            <a:r>
              <a:rPr lang="en-US" sz="3200" dirty="0" smtClean="0"/>
              <a:t> </a:t>
            </a:r>
            <a:r>
              <a:rPr lang="en-US" sz="3200" dirty="0" smtClean="0"/>
              <a:t>marginalized producers and workers – especially in the South.” </a:t>
            </a:r>
          </a:p>
        </p:txBody>
      </p:sp>
      <p:sp>
        <p:nvSpPr>
          <p:cNvPr id="3075" name="Rectangle 5"/>
          <p:cNvSpPr>
            <a:spLocks/>
          </p:cNvSpPr>
          <p:nvPr/>
        </p:nvSpPr>
        <p:spPr bwMode="auto">
          <a:xfrm>
            <a:off x="457200" y="4572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eaLnBrk="0" hangingPunct="0"/>
            <a:r>
              <a:rPr lang="en-US" sz="4400" b="1" spc="50" dirty="0" smtClean="0">
                <a:ln w="13335" cmpd="sng">
                  <a:solidFill>
                    <a:srgbClr val="873624">
                      <a:lumMod val="50000"/>
                    </a:srgbClr>
                  </a:solidFill>
                  <a:prstDash val="solid"/>
                </a:ln>
                <a:solidFill>
                  <a:srgbClr val="AEB795">
                    <a:tint val="1000"/>
                  </a:srgbClr>
                </a:solidFill>
                <a:ea typeface="+mj-ea"/>
                <a:cs typeface="+mj-cs"/>
              </a:rPr>
              <a:t>Fair Trade is. . .</a:t>
            </a:r>
            <a:endParaRPr lang="en-US" sz="5000" dirty="0">
              <a:solidFill>
                <a:schemeClr val="tx2"/>
              </a:solidFill>
              <a:latin typeface="Calibri" pitchFamily="34" charset="0"/>
            </a:endParaRPr>
          </a:p>
        </p:txBody>
      </p:sp>
    </p:spTree>
    <p:extLst>
      <p:ext uri="{BB962C8B-B14F-4D97-AF65-F5344CB8AC3E}">
        <p14:creationId xmlns:p14="http://schemas.microsoft.com/office/powerpoint/2010/main" val="3894116929"/>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iterate type="wd">
                                    <p:tmAbs val="370"/>
                                  </p:iterate>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370"/>
                                  </p:iterate>
                                  <p:childTnLst>
                                    <p:set>
                                      <p:cBhvr>
                                        <p:cTn id="8"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Certifications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2514601" y="1662474"/>
            <a:ext cx="2086430" cy="2448697"/>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492253" y="4325257"/>
            <a:ext cx="1530093" cy="2097061"/>
          </a:xfrm>
          <a:prstGeom prst="rect">
            <a:avLst/>
          </a:prstGeom>
          <a:noFill/>
          <a:ln w="9525">
            <a:noFill/>
            <a:miter lim="800000"/>
            <a:headEnd/>
            <a:tailEnd/>
          </a:ln>
        </p:spPr>
      </p:pic>
      <p:pic>
        <p:nvPicPr>
          <p:cNvPr id="6" name="Picture 23" descr="ANd9GcQBZYMnTy2ZsqYUvQrOV8INxDTojyZpp7hqW3izv_7BHFfYR1aVY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80225"/>
            <a:ext cx="1905000" cy="26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354031"/>
            <a:ext cx="2086430" cy="208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dobla.com/local_resources/UTZ_logo_H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1719662"/>
            <a:ext cx="1905000" cy="1787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tedcoffee.nl/wp-content/uploads/2011/12/RA-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6257" y="4325257"/>
            <a:ext cx="2064343" cy="186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1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9|3.2"/>
</p:tagLst>
</file>

<file path=ppt/theme/theme1.xml><?xml version="1.0" encoding="utf-8"?>
<a:theme xmlns:a="http://schemas.openxmlformats.org/drawingml/2006/main" name="Thatch">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Thatch">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1331</Words>
  <Application>Microsoft Office PowerPoint</Application>
  <PresentationFormat>On-screen Show (4:3)</PresentationFormat>
  <Paragraphs>130</Paragraphs>
  <Slides>11</Slides>
  <Notes>10</Notes>
  <HiddenSlides>0</HiddenSlides>
  <MMClips>1</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Thatch</vt:lpstr>
      <vt:lpstr>1_Thatch</vt:lpstr>
      <vt:lpstr>Cocoa and Child Labor</vt:lpstr>
      <vt:lpstr>Worst Forms of Child Labor ILO Convention No. 182:</vt:lpstr>
      <vt:lpstr>Forms of Child Labor (example from Kuapa Kokoo)</vt:lpstr>
      <vt:lpstr>How widespread is the problem?</vt:lpstr>
      <vt:lpstr>Key Action Plan  Harkin-Engel Protocol, 2001</vt:lpstr>
      <vt:lpstr>Since the Harkin-Engel Protocol</vt:lpstr>
      <vt:lpstr>Violation of International Labor Standards</vt:lpstr>
      <vt:lpstr>PowerPoint Presentation</vt:lpstr>
      <vt:lpstr>Certifications</vt:lpstr>
      <vt:lpstr>Hershey’s: 100% Certified        by 2020</vt:lpstr>
      <vt:lpstr>Other Recent Announcements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template</dc:creator>
  <cp:lastModifiedBy>template</cp:lastModifiedBy>
  <cp:revision>15</cp:revision>
  <dcterms:created xsi:type="dcterms:W3CDTF">2013-02-04T17:48:10Z</dcterms:created>
  <dcterms:modified xsi:type="dcterms:W3CDTF">2013-02-05T21:12:55Z</dcterms:modified>
</cp:coreProperties>
</file>