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3"/>
  </p:notesMasterIdLst>
  <p:sldIdLst>
    <p:sldId id="256" r:id="rId2"/>
    <p:sldId id="262" r:id="rId3"/>
    <p:sldId id="258" r:id="rId4"/>
    <p:sldId id="260" r:id="rId5"/>
    <p:sldId id="263" r:id="rId6"/>
    <p:sldId id="271" r:id="rId7"/>
    <p:sldId id="269" r:id="rId8"/>
    <p:sldId id="268" r:id="rId9"/>
    <p:sldId id="264" r:id="rId10"/>
    <p:sldId id="270" r:id="rId11"/>
    <p:sldId id="272" r:id="rId12"/>
  </p:sldIdLst>
  <p:sldSz cx="9144000" cy="6858000" type="screen4x3"/>
  <p:notesSz cx="7077075"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96EFC6-F55B-48EB-97D4-8F2506627913}">
          <p14:sldIdLst>
            <p14:sldId id="256"/>
          </p14:sldIdLst>
        </p14:section>
        <p14:section name="Untitled Section" id="{82076EB0-AF41-4D3B-8E99-D9413A2F4A50}">
          <p14:sldIdLst>
            <p14:sldId id="262"/>
            <p14:sldId id="258"/>
            <p14:sldId id="260"/>
            <p14:sldId id="263"/>
            <p14:sldId id="271"/>
            <p14:sldId id="269"/>
            <p14:sldId id="268"/>
            <p14:sldId id="264"/>
            <p14:sldId id="270"/>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77" autoAdjust="0"/>
    <p:restoredTop sz="86679" autoAdjust="0"/>
  </p:normalViewPr>
  <p:slideViewPr>
    <p:cSldViewPr>
      <p:cViewPr varScale="1">
        <p:scale>
          <a:sx n="63" d="100"/>
          <a:sy n="63" d="100"/>
        </p:scale>
        <p:origin x="-1584" y="-114"/>
      </p:cViewPr>
      <p:guideLst>
        <p:guide orient="horz" pos="2160"/>
        <p:guide pos="2880"/>
      </p:guideLst>
    </p:cSldViewPr>
  </p:slideViewPr>
  <p:outlineViewPr>
    <p:cViewPr>
      <p:scale>
        <a:sx n="33" d="100"/>
        <a:sy n="33" d="100"/>
      </p:scale>
      <p:origin x="0" y="0"/>
    </p:cViewPr>
  </p:outlineViewPr>
  <p:notesTextViewPr>
    <p:cViewPr>
      <p:scale>
        <a:sx n="1" d="1"/>
        <a:sy n="1" d="1"/>
      </p:scale>
      <p:origin x="0" y="30"/>
    </p:cViewPr>
  </p:notesTextViewPr>
  <p:sorterViewPr>
    <p:cViewPr>
      <p:scale>
        <a:sx n="100" d="100"/>
        <a:sy n="100" d="100"/>
      </p:scale>
      <p:origin x="0" y="11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932"/>
          </a:xfrm>
          <a:prstGeom prst="rect">
            <a:avLst/>
          </a:prstGeom>
        </p:spPr>
        <p:txBody>
          <a:bodyPr vert="horz" lIns="94256" tIns="47128" rIns="94256" bIns="47128" rtlCol="0"/>
          <a:lstStyle>
            <a:lvl1pPr algn="l">
              <a:defRPr sz="1200"/>
            </a:lvl1pPr>
          </a:lstStyle>
          <a:p>
            <a:endParaRPr lang="en-US"/>
          </a:p>
        </p:txBody>
      </p:sp>
      <p:sp>
        <p:nvSpPr>
          <p:cNvPr id="3" name="Date Placeholder 2"/>
          <p:cNvSpPr>
            <a:spLocks noGrp="1"/>
          </p:cNvSpPr>
          <p:nvPr>
            <p:ph type="dt" idx="1"/>
          </p:nvPr>
        </p:nvSpPr>
        <p:spPr>
          <a:xfrm>
            <a:off x="4008705" y="0"/>
            <a:ext cx="3066733" cy="470932"/>
          </a:xfrm>
          <a:prstGeom prst="rect">
            <a:avLst/>
          </a:prstGeom>
        </p:spPr>
        <p:txBody>
          <a:bodyPr vert="horz" lIns="94256" tIns="47128" rIns="94256" bIns="47128" rtlCol="0"/>
          <a:lstStyle>
            <a:lvl1pPr algn="r">
              <a:defRPr sz="1200"/>
            </a:lvl1pPr>
          </a:lstStyle>
          <a:p>
            <a:fld id="{075E5978-AB19-4012-BF3C-447AA08D0668}" type="datetimeFigureOut">
              <a:rPr lang="en-US" smtClean="0"/>
              <a:t>2/10/2013</a:t>
            </a:fld>
            <a:endParaRPr lang="en-US"/>
          </a:p>
        </p:txBody>
      </p:sp>
      <p:sp>
        <p:nvSpPr>
          <p:cNvPr id="4" name="Slide Image Placeholder 3"/>
          <p:cNvSpPr>
            <a:spLocks noGrp="1" noRot="1" noChangeAspect="1"/>
          </p:cNvSpPr>
          <p:nvPr>
            <p:ph type="sldImg" idx="2"/>
          </p:nvPr>
        </p:nvSpPr>
        <p:spPr>
          <a:xfrm>
            <a:off x="1184275" y="706438"/>
            <a:ext cx="4708525" cy="3532187"/>
          </a:xfrm>
          <a:prstGeom prst="rect">
            <a:avLst/>
          </a:prstGeom>
          <a:noFill/>
          <a:ln w="12700">
            <a:solidFill>
              <a:prstClr val="black"/>
            </a:solidFill>
          </a:ln>
        </p:spPr>
        <p:txBody>
          <a:bodyPr vert="horz" lIns="94256" tIns="47128" rIns="94256" bIns="47128" rtlCol="0" anchor="ctr"/>
          <a:lstStyle/>
          <a:p>
            <a:endParaRPr lang="en-US"/>
          </a:p>
        </p:txBody>
      </p:sp>
      <p:sp>
        <p:nvSpPr>
          <p:cNvPr id="5" name="Notes Placeholder 4"/>
          <p:cNvSpPr>
            <a:spLocks noGrp="1"/>
          </p:cNvSpPr>
          <p:nvPr>
            <p:ph type="body" sz="quarter" idx="3"/>
          </p:nvPr>
        </p:nvSpPr>
        <p:spPr>
          <a:xfrm>
            <a:off x="707708" y="4473853"/>
            <a:ext cx="5661660" cy="4238387"/>
          </a:xfrm>
          <a:prstGeom prst="rect">
            <a:avLst/>
          </a:prstGeom>
        </p:spPr>
        <p:txBody>
          <a:bodyPr vert="horz" lIns="94256" tIns="47128" rIns="94256" bIns="471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46071"/>
            <a:ext cx="3066733" cy="470932"/>
          </a:xfrm>
          <a:prstGeom prst="rect">
            <a:avLst/>
          </a:prstGeom>
        </p:spPr>
        <p:txBody>
          <a:bodyPr vert="horz" lIns="94256" tIns="47128" rIns="94256" bIns="4712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46071"/>
            <a:ext cx="3066733" cy="470932"/>
          </a:xfrm>
          <a:prstGeom prst="rect">
            <a:avLst/>
          </a:prstGeom>
        </p:spPr>
        <p:txBody>
          <a:bodyPr vert="horz" lIns="94256" tIns="47128" rIns="94256" bIns="47128" rtlCol="0" anchor="b"/>
          <a:lstStyle>
            <a:lvl1pPr algn="r">
              <a:defRPr sz="1200"/>
            </a:lvl1pPr>
          </a:lstStyle>
          <a:p>
            <a:fld id="{2E7AE2B5-8427-4481-ADDB-E8CDACBF5FBD}" type="slidenum">
              <a:rPr lang="en-US" smtClean="0"/>
              <a:t>‹#›</a:t>
            </a:fld>
            <a:endParaRPr lang="en-US"/>
          </a:p>
        </p:txBody>
      </p:sp>
    </p:spTree>
    <p:extLst>
      <p:ext uri="{BB962C8B-B14F-4D97-AF65-F5344CB8AC3E}">
        <p14:creationId xmlns:p14="http://schemas.microsoft.com/office/powerpoint/2010/main" val="216840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AE2B5-8427-4481-ADDB-E8CDACBF5FBD}" type="slidenum">
              <a:rPr lang="en-US" smtClean="0"/>
              <a:t>1</a:t>
            </a:fld>
            <a:endParaRPr lang="en-US"/>
          </a:p>
        </p:txBody>
      </p:sp>
    </p:spTree>
    <p:extLst>
      <p:ext uri="{BB962C8B-B14F-4D97-AF65-F5344CB8AC3E}">
        <p14:creationId xmlns:p14="http://schemas.microsoft.com/office/powerpoint/2010/main" val="280657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it</a:t>
            </a:r>
            <a:r>
              <a:rPr lang="en-US" baseline="0" dirty="0" smtClean="0"/>
              <a:t> is through government, a company’s own group for Social </a:t>
            </a:r>
            <a:r>
              <a:rPr lang="en-US" baseline="0" dirty="0" err="1" smtClean="0"/>
              <a:t>Responsbility</a:t>
            </a:r>
            <a:r>
              <a:rPr lang="en-US" baseline="0" dirty="0" smtClean="0"/>
              <a:t>, or through our own collective actions as consumers, we are the ones who can affect change.</a:t>
            </a:r>
            <a:endParaRPr lang="en-US" dirty="0"/>
          </a:p>
        </p:txBody>
      </p:sp>
      <p:sp>
        <p:nvSpPr>
          <p:cNvPr id="4" name="Slide Number Placeholder 3"/>
          <p:cNvSpPr>
            <a:spLocks noGrp="1"/>
          </p:cNvSpPr>
          <p:nvPr>
            <p:ph type="sldNum" sz="quarter" idx="10"/>
          </p:nvPr>
        </p:nvSpPr>
        <p:spPr/>
        <p:txBody>
          <a:bodyPr/>
          <a:lstStyle/>
          <a:p>
            <a:fld id="{2E7AE2B5-8427-4481-ADDB-E8CDACBF5FBD}" type="slidenum">
              <a:rPr lang="en-US" smtClean="0"/>
              <a:t>10</a:t>
            </a:fld>
            <a:endParaRPr lang="en-US"/>
          </a:p>
        </p:txBody>
      </p:sp>
    </p:spTree>
    <p:extLst>
      <p:ext uri="{BB962C8B-B14F-4D97-AF65-F5344CB8AC3E}">
        <p14:creationId xmlns:p14="http://schemas.microsoft.com/office/powerpoint/2010/main" val="33513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AE2B5-8427-4481-ADDB-E8CDACBF5FBD}" type="slidenum">
              <a:rPr lang="en-US" smtClean="0"/>
              <a:t>11</a:t>
            </a:fld>
            <a:endParaRPr lang="en-US"/>
          </a:p>
        </p:txBody>
      </p:sp>
    </p:spTree>
    <p:extLst>
      <p:ext uri="{BB962C8B-B14F-4D97-AF65-F5344CB8AC3E}">
        <p14:creationId xmlns:p14="http://schemas.microsoft.com/office/powerpoint/2010/main" val="280657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Pulitzer- Prize nominated book, Kevin Bales wrote “Disposable People” in 1999.  By investigating  “New Slavery” in countries throughout the world, he argues that its modern day presence is linked to the global economy. Modern day slavery is not a long-term investment but a cheap way to produce the goods that we want.</a:t>
            </a:r>
          </a:p>
        </p:txBody>
      </p:sp>
      <p:sp>
        <p:nvSpPr>
          <p:cNvPr id="4" name="Slide Number Placeholder 3"/>
          <p:cNvSpPr>
            <a:spLocks noGrp="1"/>
          </p:cNvSpPr>
          <p:nvPr>
            <p:ph type="sldNum" sz="quarter" idx="10"/>
          </p:nvPr>
        </p:nvSpPr>
        <p:spPr/>
        <p:txBody>
          <a:bodyPr/>
          <a:lstStyle/>
          <a:p>
            <a:fld id="{2E7AE2B5-8427-4481-ADDB-E8CDACBF5FBD}" type="slidenum">
              <a:rPr lang="en-US" smtClean="0"/>
              <a:t>2</a:t>
            </a:fld>
            <a:endParaRPr lang="en-US"/>
          </a:p>
        </p:txBody>
      </p:sp>
    </p:spTree>
    <p:extLst>
      <p:ext uri="{BB962C8B-B14F-4D97-AF65-F5344CB8AC3E}">
        <p14:creationId xmlns:p14="http://schemas.microsoft.com/office/powerpoint/2010/main" val="357281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Inspired by the book </a:t>
            </a:r>
            <a:r>
              <a:rPr lang="en-US" i="1" dirty="0"/>
              <a:t>Disposable People, </a:t>
            </a:r>
            <a:r>
              <a:rPr lang="en-US" dirty="0"/>
              <a:t>True Vision of London produced an 80-minute documentary.   In “Slavery: A Global Investigation”, the filmmakers actually buy slaves in Africa and helped to free child slaves in India and clearly exposes slavery in the cocoa plantations in the Ivory Coast.  </a:t>
            </a:r>
          </a:p>
        </p:txBody>
      </p:sp>
      <p:sp>
        <p:nvSpPr>
          <p:cNvPr id="4" name="Slide Number Placeholder 3"/>
          <p:cNvSpPr>
            <a:spLocks noGrp="1"/>
          </p:cNvSpPr>
          <p:nvPr>
            <p:ph type="sldNum" sz="quarter" idx="10"/>
          </p:nvPr>
        </p:nvSpPr>
        <p:spPr/>
        <p:txBody>
          <a:bodyPr/>
          <a:lstStyle/>
          <a:p>
            <a:fld id="{2E7AE2B5-8427-4481-ADDB-E8CDACBF5FBD}" type="slidenum">
              <a:rPr lang="en-US" smtClean="0"/>
              <a:t>3</a:t>
            </a:fld>
            <a:endParaRPr lang="en-US"/>
          </a:p>
        </p:txBody>
      </p:sp>
    </p:spTree>
    <p:extLst>
      <p:ext uri="{BB962C8B-B14F-4D97-AF65-F5344CB8AC3E}">
        <p14:creationId xmlns:p14="http://schemas.microsoft.com/office/powerpoint/2010/main" val="261250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r>
              <a:rPr lang="en-US" dirty="0"/>
              <a:t>What these documentaries found and what reporters uncovered was extensive use of child and forced labor on West African Cocoa farms.  A Boy was beaten after attempting to run away from the cacao farm where he’d been working as a slave. These Children, instead of going to school, are working with machetes and undertaking back-breaking work.  </a:t>
            </a:r>
          </a:p>
          <a:p>
            <a:endParaRPr lang="en-US" dirty="0"/>
          </a:p>
        </p:txBody>
      </p:sp>
      <p:sp>
        <p:nvSpPr>
          <p:cNvPr id="4" name="Slide Number Placeholder 3"/>
          <p:cNvSpPr>
            <a:spLocks noGrp="1"/>
          </p:cNvSpPr>
          <p:nvPr>
            <p:ph type="sldNum" sz="quarter" idx="10"/>
          </p:nvPr>
        </p:nvSpPr>
        <p:spPr/>
        <p:txBody>
          <a:bodyPr/>
          <a:lstStyle/>
          <a:p>
            <a:fld id="{2E7AE2B5-8427-4481-ADDB-E8CDACBF5FBD}" type="slidenum">
              <a:rPr lang="en-US" smtClean="0"/>
              <a:t>4</a:t>
            </a:fld>
            <a:endParaRPr lang="en-US"/>
          </a:p>
        </p:txBody>
      </p:sp>
    </p:spTree>
    <p:extLst>
      <p:ext uri="{BB962C8B-B14F-4D97-AF65-F5344CB8AC3E}">
        <p14:creationId xmlns:p14="http://schemas.microsoft.com/office/powerpoint/2010/main" val="351218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r>
              <a:rPr lang="en-US" dirty="0"/>
              <a:t>These reports sparked a movement.  Congress passed a rider to  the agricultural appropriations bill  in the House  of  Representatives  that  created  a  labeling  system  for  chocolate  –  classifying  cocoa  as  “slave  free”  if  it  could  be  documented  that  its  production  hadn’t  involved  the  work  of  exploited  children.</a:t>
            </a:r>
          </a:p>
          <a:p>
            <a:endParaRPr lang="en-US" dirty="0"/>
          </a:p>
          <a:p>
            <a:pPr defTabSz="942564">
              <a:defRPr/>
            </a:pPr>
            <a:r>
              <a:rPr lang="en-US" dirty="0"/>
              <a:t>As a result, a partnership was formed--the first time that a US industry voluntarily agreed to regulation.  </a:t>
            </a:r>
          </a:p>
          <a:p>
            <a:pPr defTabSz="942564">
              <a:defRPr/>
            </a:pPr>
            <a:r>
              <a:rPr lang="en-US" dirty="0"/>
              <a:t>The Harkin-Engel Protocol was signed by  Rep. Engel and Senator Tom Harkin of Iowa, the U.S. Department of Labor, the governments of Ghana and Cote d’Ivoire, and the international cocoa industry . . .</a:t>
            </a:r>
          </a:p>
          <a:p>
            <a:endParaRPr lang="en-US" dirty="0"/>
          </a:p>
        </p:txBody>
      </p:sp>
      <p:sp>
        <p:nvSpPr>
          <p:cNvPr id="4" name="Slide Number Placeholder 3"/>
          <p:cNvSpPr>
            <a:spLocks noGrp="1"/>
          </p:cNvSpPr>
          <p:nvPr>
            <p:ph type="sldNum" sz="quarter" idx="10"/>
          </p:nvPr>
        </p:nvSpPr>
        <p:spPr/>
        <p:txBody>
          <a:bodyPr/>
          <a:lstStyle/>
          <a:p>
            <a:fld id="{2E7AE2B5-8427-4481-ADDB-E8CDACBF5FBD}" type="slidenum">
              <a:rPr lang="en-US" smtClean="0"/>
              <a:t>5</a:t>
            </a:fld>
            <a:endParaRPr lang="en-US"/>
          </a:p>
        </p:txBody>
      </p:sp>
    </p:spTree>
    <p:extLst>
      <p:ext uri="{BB962C8B-B14F-4D97-AF65-F5344CB8AC3E}">
        <p14:creationId xmlns:p14="http://schemas.microsoft.com/office/powerpoint/2010/main" val="97690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actions of the Harkin Engel Protocol included </a:t>
            </a:r>
          </a:p>
          <a:p>
            <a:pPr marL="176731" indent="-176731">
              <a:buFont typeface="Arial" pitchFamily="34" charset="0"/>
              <a:buChar char="•"/>
            </a:pPr>
            <a:r>
              <a:rPr lang="en-US" dirty="0"/>
              <a:t>Public acknowledgement by the cocoa industry that child and forced labor was a problem </a:t>
            </a:r>
            <a:r>
              <a:rPr lang="en-US" b="1" dirty="0"/>
              <a:t>in West Africa </a:t>
            </a:r>
          </a:p>
          <a:p>
            <a:pPr marL="176731" indent="-176731">
              <a:buFont typeface="Arial" pitchFamily="34" charset="0"/>
              <a:buChar char="•"/>
            </a:pPr>
            <a:r>
              <a:rPr lang="en-US" dirty="0"/>
              <a:t>The industry had to Commit significant resources </a:t>
            </a:r>
            <a:r>
              <a:rPr lang="en-US" b="1" dirty="0"/>
              <a:t>to address the problem</a:t>
            </a:r>
          </a:p>
          <a:p>
            <a:pPr marL="176731" indent="-176731">
              <a:buFont typeface="Arial" pitchFamily="34" charset="0"/>
              <a:buChar char="•"/>
            </a:pPr>
            <a:r>
              <a:rPr lang="en-US" dirty="0"/>
              <a:t>They Formed an international foundation – </a:t>
            </a:r>
            <a:r>
              <a:rPr lang="en-US" b="1" dirty="0"/>
              <a:t>a non-profit</a:t>
            </a:r>
            <a:r>
              <a:rPr lang="en-US" dirty="0"/>
              <a:t>, </a:t>
            </a:r>
            <a:r>
              <a:rPr lang="en-US" b="1" dirty="0"/>
              <a:t>funded by the industry, and including non-</a:t>
            </a:r>
            <a:r>
              <a:rPr lang="en-US" b="1" dirty="0" err="1"/>
              <a:t>govermental</a:t>
            </a:r>
            <a:r>
              <a:rPr lang="en-US" b="1" dirty="0"/>
              <a:t> organizations </a:t>
            </a:r>
            <a:r>
              <a:rPr lang="en-US" dirty="0"/>
              <a:t>to advise </a:t>
            </a:r>
            <a:r>
              <a:rPr lang="en-US" b="1" dirty="0"/>
              <a:t>on best practice to avoid the WFCL</a:t>
            </a:r>
            <a:endParaRPr lang="en-US" dirty="0"/>
          </a:p>
          <a:p>
            <a:pPr marL="176731" indent="-176731">
              <a:buFont typeface="Arial" pitchFamily="34" charset="0"/>
              <a:buChar char="•"/>
            </a:pPr>
            <a:r>
              <a:rPr lang="en-US" dirty="0"/>
              <a:t>Develop </a:t>
            </a:r>
            <a:r>
              <a:rPr lang="en-US" b="1" dirty="0"/>
              <a:t>and implement, by 2005</a:t>
            </a:r>
            <a:r>
              <a:rPr lang="en-US" dirty="0"/>
              <a:t>, a credible, mutually </a:t>
            </a:r>
            <a:r>
              <a:rPr lang="en-US" dirty="0" err="1"/>
              <a:t>acceptible</a:t>
            </a:r>
            <a:r>
              <a:rPr lang="en-US" dirty="0"/>
              <a:t>, voluntary, industry-wide standards of public certification </a:t>
            </a:r>
            <a:r>
              <a:rPr lang="en-US" b="1" dirty="0"/>
              <a:t>that the cocoa had been produced without the Worst Forms of Child Labor.</a:t>
            </a:r>
          </a:p>
          <a:p>
            <a:endParaRPr lang="en-US" dirty="0"/>
          </a:p>
        </p:txBody>
      </p:sp>
      <p:sp>
        <p:nvSpPr>
          <p:cNvPr id="4" name="Slide Number Placeholder 3"/>
          <p:cNvSpPr>
            <a:spLocks noGrp="1"/>
          </p:cNvSpPr>
          <p:nvPr>
            <p:ph type="sldNum" sz="quarter" idx="10"/>
          </p:nvPr>
        </p:nvSpPr>
        <p:spPr/>
        <p:txBody>
          <a:bodyPr/>
          <a:lstStyle/>
          <a:p>
            <a:fld id="{2E7AE2B5-8427-4481-ADDB-E8CDACBF5FBD}"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63815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industry has spent more than $75 million in the last decade on activities related to the reduction of the worst forms of child labor in Cote d’Ivoire and Ghana, Including $18 million for the International Cocoa Initiative –a foundation to advise the industry on eliminating child labor</a:t>
            </a:r>
          </a:p>
          <a:p>
            <a:endParaRPr lang="en-US" dirty="0"/>
          </a:p>
          <a:p>
            <a:pPr defTabSz="942564"/>
            <a:r>
              <a:rPr lang="en-US" dirty="0"/>
              <a:t>These Public Private Partnerships between the Government (US, Ghana and Cote </a:t>
            </a:r>
            <a:r>
              <a:rPr lang="en-US" dirty="0" err="1"/>
              <a:t>D’Ivore</a:t>
            </a:r>
            <a:r>
              <a:rPr lang="en-US" dirty="0"/>
              <a:t>) and the cocoa industry led to many meetings and frank discussions</a:t>
            </a:r>
          </a:p>
          <a:p>
            <a:endParaRPr lang="en-US" dirty="0" smtClean="0"/>
          </a:p>
          <a:p>
            <a:pPr defTabSz="942564">
              <a:defRPr/>
            </a:pPr>
            <a:r>
              <a:rPr lang="en-US" dirty="0"/>
              <a:t>And in 2006: US Department of Labor commissions Tulane University to serve as an oversight body</a:t>
            </a:r>
          </a:p>
        </p:txBody>
      </p:sp>
      <p:sp>
        <p:nvSpPr>
          <p:cNvPr id="4" name="Slide Number Placeholder 3"/>
          <p:cNvSpPr>
            <a:spLocks noGrp="1"/>
          </p:cNvSpPr>
          <p:nvPr>
            <p:ph type="sldNum" sz="quarter" idx="10"/>
          </p:nvPr>
        </p:nvSpPr>
        <p:spPr/>
        <p:txBody>
          <a:bodyPr/>
          <a:lstStyle/>
          <a:p>
            <a:fld id="{2E7AE2B5-8427-4481-ADDB-E8CDACBF5FBD}" type="slidenum">
              <a:rPr lang="en-US" smtClean="0"/>
              <a:t>7</a:t>
            </a:fld>
            <a:endParaRPr lang="en-US"/>
          </a:p>
        </p:txBody>
      </p:sp>
    </p:spTree>
    <p:extLst>
      <p:ext uri="{BB962C8B-B14F-4D97-AF65-F5344CB8AC3E}">
        <p14:creationId xmlns:p14="http://schemas.microsoft.com/office/powerpoint/2010/main" val="38561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more action is needed! </a:t>
            </a:r>
          </a:p>
          <a:p>
            <a:pPr marL="176731" indent="-176731">
              <a:buFont typeface="Arial" pitchFamily="34" charset="0"/>
              <a:buChar char="•"/>
            </a:pPr>
            <a:endParaRPr lang="en-US" dirty="0" smtClean="0">
              <a:latin typeface="Century Gothic" pitchFamily="127" charset="0"/>
            </a:endParaRPr>
          </a:p>
          <a:p>
            <a:r>
              <a:rPr lang="en-US" dirty="0" smtClean="0">
                <a:latin typeface="Century Gothic" pitchFamily="127" charset="0"/>
              </a:rPr>
              <a:t>In 2010, The US Department of Labor reported that </a:t>
            </a:r>
            <a:r>
              <a:rPr lang="en-US" b="1" dirty="0" smtClean="0">
                <a:latin typeface="Century Gothic" pitchFamily="127" charset="0"/>
              </a:rPr>
              <a:t>cocoa from 5 countries </a:t>
            </a:r>
            <a:r>
              <a:rPr lang="en-US" dirty="0" smtClean="0">
                <a:latin typeface="Century Gothic" pitchFamily="127" charset="0"/>
              </a:rPr>
              <a:t>was likely produced with</a:t>
            </a:r>
            <a:r>
              <a:rPr lang="en-US" b="1" dirty="0" smtClean="0">
                <a:latin typeface="Century Gothic" pitchFamily="127" charset="0"/>
              </a:rPr>
              <a:t> labor in violation of international standards:  </a:t>
            </a:r>
          </a:p>
          <a:p>
            <a:pPr>
              <a:buSzPct val="150000"/>
              <a:buFont typeface="Arial" pitchFamily="127" charset="0"/>
              <a:buChar char="•"/>
            </a:pPr>
            <a:r>
              <a:rPr lang="en-US" dirty="0" smtClean="0">
                <a:latin typeface="Century Gothic" pitchFamily="127" charset="0"/>
              </a:rPr>
              <a:t> Ivory Coast - Child labor, forced labor</a:t>
            </a:r>
          </a:p>
          <a:p>
            <a:pPr>
              <a:buSzPct val="150000"/>
              <a:buFont typeface="Arial" pitchFamily="127" charset="0"/>
              <a:buChar char="•"/>
            </a:pPr>
            <a:r>
              <a:rPr lang="en-US" dirty="0" smtClean="0">
                <a:latin typeface="Century Gothic" pitchFamily="127" charset="0"/>
              </a:rPr>
              <a:t>  Ghana - Child labor</a:t>
            </a:r>
          </a:p>
          <a:p>
            <a:pPr>
              <a:buSzPct val="150000"/>
              <a:buFont typeface="Arial" pitchFamily="127" charset="0"/>
              <a:buChar char="•"/>
            </a:pPr>
            <a:r>
              <a:rPr lang="en-US" dirty="0" smtClean="0">
                <a:latin typeface="Century Gothic" pitchFamily="127" charset="0"/>
              </a:rPr>
              <a:t>  Cameroon - Child labor</a:t>
            </a:r>
          </a:p>
          <a:p>
            <a:pPr>
              <a:buSzPct val="150000"/>
              <a:buFont typeface="Arial" pitchFamily="127" charset="0"/>
              <a:buChar char="•"/>
            </a:pPr>
            <a:r>
              <a:rPr lang="en-US" dirty="0" smtClean="0">
                <a:latin typeface="Century Gothic" pitchFamily="127" charset="0"/>
              </a:rPr>
              <a:t>  Nigeria - Child labor, forced labor</a:t>
            </a:r>
          </a:p>
          <a:p>
            <a:pPr>
              <a:buSzPct val="150000"/>
              <a:buFont typeface="Arial" pitchFamily="127" charset="0"/>
              <a:buChar char="•"/>
            </a:pPr>
            <a:r>
              <a:rPr lang="en-US" dirty="0" smtClean="0">
                <a:latin typeface="Century Gothic" pitchFamily="127" charset="0"/>
              </a:rPr>
              <a:t>  Guinea - Child labor</a:t>
            </a:r>
            <a:endParaRPr lang="en-US" dirty="0" smtClean="0"/>
          </a:p>
          <a:p>
            <a:endParaRPr lang="en-US" dirty="0"/>
          </a:p>
        </p:txBody>
      </p:sp>
      <p:sp>
        <p:nvSpPr>
          <p:cNvPr id="4" name="Slide Number Placeholder 3"/>
          <p:cNvSpPr>
            <a:spLocks noGrp="1"/>
          </p:cNvSpPr>
          <p:nvPr>
            <p:ph type="sldNum" sz="quarter" idx="10"/>
          </p:nvPr>
        </p:nvSpPr>
        <p:spPr/>
        <p:txBody>
          <a:bodyPr/>
          <a:lstStyle/>
          <a:p>
            <a:fld id="{2E7AE2B5-8427-4481-ADDB-E8CDACBF5FBD}" type="slidenum">
              <a:rPr lang="en-US" smtClean="0"/>
              <a:t>8</a:t>
            </a:fld>
            <a:endParaRPr lang="en-US"/>
          </a:p>
        </p:txBody>
      </p:sp>
    </p:spTree>
    <p:extLst>
      <p:ext uri="{BB962C8B-B14F-4D97-AF65-F5344CB8AC3E}">
        <p14:creationId xmlns:p14="http://schemas.microsoft.com/office/powerpoint/2010/main" val="327265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consumers – what WE ask for DOES matter.  Educated and concerned citizens have encouraged companies to clear their supply chains of child and forced labor.</a:t>
            </a:r>
          </a:p>
          <a:p>
            <a:endParaRPr lang="en-US" dirty="0" smtClean="0"/>
          </a:p>
          <a:p>
            <a:r>
              <a:rPr lang="en-US" dirty="0" smtClean="0"/>
              <a:t>In</a:t>
            </a:r>
            <a:r>
              <a:rPr lang="en-US" baseline="0" dirty="0" smtClean="0"/>
              <a:t> Fall 2012 semester, almost 600 Fair Trade chocolate bars were purchased at the bookstore and retail dining outlets.</a:t>
            </a:r>
          </a:p>
          <a:p>
            <a:endParaRPr lang="en-US" baseline="0" dirty="0" smtClean="0"/>
          </a:p>
          <a:p>
            <a:r>
              <a:rPr lang="en-US" baseline="0" dirty="0" smtClean="0"/>
              <a:t>That’s 2100 ounces, or 131 pounds, or 59 kilograms</a:t>
            </a:r>
            <a:endParaRPr lang="en-US" dirty="0"/>
          </a:p>
        </p:txBody>
      </p:sp>
      <p:sp>
        <p:nvSpPr>
          <p:cNvPr id="4" name="Slide Number Placeholder 3"/>
          <p:cNvSpPr>
            <a:spLocks noGrp="1"/>
          </p:cNvSpPr>
          <p:nvPr>
            <p:ph type="sldNum" sz="quarter" idx="10"/>
          </p:nvPr>
        </p:nvSpPr>
        <p:spPr/>
        <p:txBody>
          <a:bodyPr/>
          <a:lstStyle/>
          <a:p>
            <a:fld id="{2E7AE2B5-8427-4481-ADDB-E8CDACBF5FBD}" type="slidenum">
              <a:rPr lang="en-US" smtClean="0"/>
              <a:t>9</a:t>
            </a:fld>
            <a:endParaRPr lang="en-US"/>
          </a:p>
        </p:txBody>
      </p:sp>
    </p:spTree>
    <p:extLst>
      <p:ext uri="{BB962C8B-B14F-4D97-AF65-F5344CB8AC3E}">
        <p14:creationId xmlns:p14="http://schemas.microsoft.com/office/powerpoint/2010/main" val="475827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B159169-1AE9-4739-B3E2-5EAFDC2CD407}" type="datetimeFigureOut">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7BBBB-FA35-498F-8962-61D5C482B346}"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59169-1AE9-4739-B3E2-5EAFDC2CD407}" type="datetimeFigureOut">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7BBBB-FA35-498F-8962-61D5C482B3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59169-1AE9-4739-B3E2-5EAFDC2CD407}" type="datetimeFigureOut">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7BBBB-FA35-498F-8962-61D5C482B3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59169-1AE9-4739-B3E2-5EAFDC2CD407}" type="datetimeFigureOut">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7BBBB-FA35-498F-8962-61D5C482B3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6B159169-1AE9-4739-B3E2-5EAFDC2CD407}" type="datetimeFigureOut">
              <a:rPr lang="en-US" smtClean="0"/>
              <a:t>2/10/2013</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3E77BBBB-FA35-498F-8962-61D5C482B34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159169-1AE9-4739-B3E2-5EAFDC2CD407}" type="datetimeFigureOut">
              <a:rPr lang="en-US" smtClean="0"/>
              <a:t>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7BBBB-FA35-498F-8962-61D5C482B3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159169-1AE9-4739-B3E2-5EAFDC2CD407}" type="datetimeFigureOut">
              <a:rPr lang="en-US" smtClean="0"/>
              <a:t>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77BBBB-FA35-498F-8962-61D5C482B3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159169-1AE9-4739-B3E2-5EAFDC2CD407}" type="datetimeFigureOut">
              <a:rPr lang="en-US" smtClean="0"/>
              <a:t>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77BBBB-FA35-498F-8962-61D5C482B3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59169-1AE9-4739-B3E2-5EAFDC2CD407}" type="datetimeFigureOut">
              <a:rPr lang="en-US" smtClean="0"/>
              <a:t>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77BBBB-FA35-498F-8962-61D5C482B3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159169-1AE9-4739-B3E2-5EAFDC2CD407}" type="datetimeFigureOut">
              <a:rPr lang="en-US" smtClean="0"/>
              <a:t>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7BBBB-FA35-498F-8962-61D5C482B346}"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B159169-1AE9-4739-B3E2-5EAFDC2CD407}" type="datetimeFigureOut">
              <a:rPr lang="en-US" smtClean="0"/>
              <a:t>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7BBBB-FA35-498F-8962-61D5C482B346}"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B159169-1AE9-4739-B3E2-5EAFDC2CD407}" type="datetimeFigureOut">
              <a:rPr lang="en-US" smtClean="0"/>
              <a:t>2/10/2013</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E77BBBB-FA35-498F-8962-61D5C482B34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media3.wav"/><Relationship Id="rId7" Type="http://schemas.openxmlformats.org/officeDocument/2006/relationships/image" Target="../media/image5.jpeg"/><Relationship Id="rId2" Type="http://schemas.microsoft.com/office/2007/relationships/media" Target="../media/media3.wav"/><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notesSlide" Target="../notesSlides/notesSlide4.xml"/><Relationship Id="rId10"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5.wav"/><Relationship Id="rId2" Type="http://schemas.microsoft.com/office/2007/relationships/media" Target="../media/media5.wav"/><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6.wav"/><Relationship Id="rId7" Type="http://schemas.openxmlformats.org/officeDocument/2006/relationships/image" Target="../media/image10.jpeg"/><Relationship Id="rId2" Type="http://schemas.microsoft.com/office/2007/relationships/media" Target="../media/media6.wav"/><Relationship Id="rId1" Type="http://schemas.openxmlformats.org/officeDocument/2006/relationships/tags" Target="../tags/tag3.xml"/><Relationship Id="rId6" Type="http://schemas.openxmlformats.org/officeDocument/2006/relationships/image" Target="../media/image9.gif"/><Relationship Id="rId5" Type="http://schemas.openxmlformats.org/officeDocument/2006/relationships/notesSlide" Target="../notesSlides/notesSlide7.xml"/><Relationship Id="rId10"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audio" Target="../media/media7.wav"/><Relationship Id="rId7" Type="http://schemas.openxmlformats.org/officeDocument/2006/relationships/image" Target="../media/image2.png"/><Relationship Id="rId2" Type="http://schemas.microsoft.com/office/2007/relationships/media" Target="../media/media7.wav"/><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notesSlide" Target="../notesSlides/notesSlide8.xml"/><Relationship Id="rId4"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media8.wav"/><Relationship Id="rId7" Type="http://schemas.openxmlformats.org/officeDocument/2006/relationships/image" Target="../media/image15.jpeg"/><Relationship Id="rId2" Type="http://schemas.microsoft.com/office/2007/relationships/media" Target="../media/media8.wav"/><Relationship Id="rId1" Type="http://schemas.openxmlformats.org/officeDocument/2006/relationships/tags" Target="../tags/tag5.xml"/><Relationship Id="rId6" Type="http://schemas.openxmlformats.org/officeDocument/2006/relationships/image" Target="../media/image14.jpeg"/><Relationship Id="rId5" Type="http://schemas.openxmlformats.org/officeDocument/2006/relationships/notesSlide" Target="../notesSlides/notesSlide9.xml"/><Relationship Id="rId10"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Representative </a:t>
            </a:r>
            <a:br>
              <a:rPr lang="en-US" sz="4400" dirty="0" smtClean="0"/>
            </a:br>
            <a:r>
              <a:rPr lang="en-US" sz="4400" dirty="0" smtClean="0"/>
              <a:t>Eliot Engel</a:t>
            </a:r>
            <a:endParaRPr lang="en-US" sz="4400" dirty="0"/>
          </a:p>
        </p:txBody>
      </p:sp>
      <p:sp>
        <p:nvSpPr>
          <p:cNvPr id="3" name="Subtitle 2"/>
          <p:cNvSpPr>
            <a:spLocks noGrp="1"/>
          </p:cNvSpPr>
          <p:nvPr>
            <p:ph type="subTitle" idx="1"/>
          </p:nvPr>
        </p:nvSpPr>
        <p:spPr/>
        <p:txBody>
          <a:bodyPr/>
          <a:lstStyle/>
          <a:p>
            <a:r>
              <a:rPr lang="en-US" dirty="0" smtClean="0"/>
              <a:t>Speaks at Manhattan College</a:t>
            </a:r>
          </a:p>
          <a:p>
            <a:endParaRPr lang="en-US" dirty="0"/>
          </a:p>
        </p:txBody>
      </p:sp>
    </p:spTree>
    <p:extLst>
      <p:ext uri="{BB962C8B-B14F-4D97-AF65-F5344CB8AC3E}">
        <p14:creationId xmlns:p14="http://schemas.microsoft.com/office/powerpoint/2010/main" val="111590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905000"/>
            <a:ext cx="4724400" cy="2898775"/>
          </a:xfrm>
        </p:spPr>
        <p:txBody>
          <a:bodyPr>
            <a:normAutofit/>
          </a:bodyPr>
          <a:lstStyle/>
          <a:p>
            <a:pPr>
              <a:defRPr/>
            </a:pPr>
            <a:r>
              <a:rPr lang="en-US" sz="2800" dirty="0">
                <a:solidFill>
                  <a:schemeClr val="tx2"/>
                </a:solidFill>
                <a:latin typeface="Century Gothic" pitchFamily="127" charset="0"/>
              </a:rPr>
              <a:t>“Never doubt that a small group of thoughtful, committed citizens can change the world. Indeed, it is the only thing that ever has</a:t>
            </a:r>
            <a:r>
              <a:rPr lang="en-US" sz="2800" dirty="0" smtClean="0">
                <a:solidFill>
                  <a:schemeClr val="tx2"/>
                </a:solidFill>
                <a:latin typeface="Century Gothic" pitchFamily="127" charset="0"/>
              </a:rPr>
              <a:t>.”</a:t>
            </a:r>
            <a:endParaRPr lang="en-US" sz="2800" dirty="0">
              <a:solidFill>
                <a:schemeClr val="tx2"/>
              </a:solidFill>
            </a:endParaRPr>
          </a:p>
        </p:txBody>
      </p:sp>
      <p:sp>
        <p:nvSpPr>
          <p:cNvPr id="3" name="Subtitle 2"/>
          <p:cNvSpPr>
            <a:spLocks noGrp="1"/>
          </p:cNvSpPr>
          <p:nvPr>
            <p:ph type="subTitle" idx="1"/>
          </p:nvPr>
        </p:nvSpPr>
        <p:spPr>
          <a:xfrm>
            <a:off x="304800" y="5105400"/>
            <a:ext cx="4419600" cy="1066800"/>
          </a:xfrm>
        </p:spPr>
        <p:txBody>
          <a:bodyPr/>
          <a:lstStyle/>
          <a:p>
            <a:r>
              <a:rPr lang="en-US" dirty="0">
                <a:solidFill>
                  <a:schemeClr val="tx2"/>
                </a:solidFill>
                <a:latin typeface="Century Gothic" pitchFamily="127" charset="0"/>
              </a:rPr>
              <a:t>Margaret Mead</a:t>
            </a:r>
            <a:br>
              <a:rPr lang="en-US" dirty="0">
                <a:solidFill>
                  <a:schemeClr val="tx2"/>
                </a:solidFill>
                <a:latin typeface="Century Gothic" pitchFamily="127" charset="0"/>
              </a:rPr>
            </a:br>
            <a:endParaRPr lang="en-US" dirty="0">
              <a:solidFill>
                <a:schemeClr val="tx2"/>
              </a:solidFill>
            </a:endParaRP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5078398"/>
      </p:ext>
    </p:extLst>
  </p:cSld>
  <p:clrMapOvr>
    <a:masterClrMapping/>
  </p:clrMapOvr>
  <mc:AlternateContent xmlns:mc="http://schemas.openxmlformats.org/markup-compatibility/2006" xmlns:p14="http://schemas.microsoft.com/office/powerpoint/2010/main">
    <mc:Choice Requires="p14">
      <p:transition spd="slow" p14:dur="2000" advTm="19771"/>
    </mc:Choice>
    <mc:Fallback xmlns="">
      <p:transition spd="slow" advTm="19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smtClean="0"/>
              <a:t>Representative </a:t>
            </a:r>
            <a:br>
              <a:rPr lang="en-US" sz="4400" smtClean="0"/>
            </a:br>
            <a:r>
              <a:rPr lang="en-US" sz="4400" smtClean="0"/>
              <a:t>Eliot Engel</a:t>
            </a:r>
            <a:endParaRPr lang="en-US" sz="4400" dirty="0"/>
          </a:p>
        </p:txBody>
      </p:sp>
      <p:sp>
        <p:nvSpPr>
          <p:cNvPr id="3" name="Subtitle 2"/>
          <p:cNvSpPr>
            <a:spLocks noGrp="1"/>
          </p:cNvSpPr>
          <p:nvPr>
            <p:ph type="subTitle" idx="1"/>
          </p:nvPr>
        </p:nvSpPr>
        <p:spPr/>
        <p:txBody>
          <a:bodyPr/>
          <a:lstStyle/>
          <a:p>
            <a:r>
              <a:rPr lang="en-US" dirty="0" smtClean="0"/>
              <a:t>New York 16</a:t>
            </a:r>
            <a:r>
              <a:rPr lang="en-US" baseline="30000" dirty="0" smtClean="0"/>
              <a:t>th</a:t>
            </a:r>
            <a:r>
              <a:rPr lang="en-US" dirty="0" smtClean="0"/>
              <a:t> Congressional District</a:t>
            </a:r>
            <a:endParaRPr lang="en-US" dirty="0"/>
          </a:p>
        </p:txBody>
      </p:sp>
    </p:spTree>
    <p:extLst>
      <p:ext uri="{BB962C8B-B14F-4D97-AF65-F5344CB8AC3E}">
        <p14:creationId xmlns:p14="http://schemas.microsoft.com/office/powerpoint/2010/main" val="1833938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a:xfrm>
            <a:off x="4419600" y="152400"/>
            <a:ext cx="4343400" cy="6467475"/>
          </a:xfrm>
        </p:spPr>
      </p:sp>
      <p:sp>
        <p:nvSpPr>
          <p:cNvPr id="5" name="Title 4"/>
          <p:cNvSpPr>
            <a:spLocks noGrp="1"/>
          </p:cNvSpPr>
          <p:nvPr>
            <p:ph type="title"/>
          </p:nvPr>
        </p:nvSpPr>
        <p:spPr/>
        <p:txBody>
          <a:bodyPr/>
          <a:lstStyle/>
          <a:p>
            <a:r>
              <a:rPr lang="en-US" dirty="0" smtClean="0"/>
              <a:t>“New Slavery in the Global Economy”</a:t>
            </a:r>
            <a:endParaRPr lang="en-US" dirty="0"/>
          </a:p>
        </p:txBody>
      </p:sp>
      <p:sp>
        <p:nvSpPr>
          <p:cNvPr id="7" name="Text Placeholder 6"/>
          <p:cNvSpPr>
            <a:spLocks noGrp="1"/>
          </p:cNvSpPr>
          <p:nvPr>
            <p:ph type="body" sz="half" idx="2"/>
          </p:nvPr>
        </p:nvSpPr>
        <p:spPr/>
        <p:txBody>
          <a:bodyPr/>
          <a:lstStyle/>
          <a:p>
            <a:r>
              <a:rPr lang="en-US" dirty="0" smtClean="0"/>
              <a:t>Book, 1999</a:t>
            </a:r>
            <a:endParaRPr lang="en-US" dirty="0"/>
          </a:p>
        </p:txBody>
      </p:sp>
      <p:pic>
        <p:nvPicPr>
          <p:cNvPr id="4" name="Picture 3" descr="https://www.freetheslaves.net/view.image?Id=1699"/>
          <p:cNvPicPr/>
          <p:nvPr/>
        </p:nvPicPr>
        <p:blipFill>
          <a:blip r:embed="rId5">
            <a:extLst>
              <a:ext uri="{28A0092B-C50C-407E-A947-70E740481C1C}">
                <a14:useLocalDpi xmlns:a14="http://schemas.microsoft.com/office/drawing/2010/main" val="0"/>
              </a:ext>
            </a:extLst>
          </a:blip>
          <a:srcRect/>
          <a:stretch>
            <a:fillRect/>
          </a:stretch>
        </p:blipFill>
        <p:spPr bwMode="auto">
          <a:xfrm>
            <a:off x="4571999" y="354724"/>
            <a:ext cx="4105275" cy="6162675"/>
          </a:xfrm>
          <a:prstGeom prst="rect">
            <a:avLst/>
          </a:prstGeom>
          <a:noFill/>
          <a:ln>
            <a:noFill/>
          </a:ln>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716360746"/>
      </p:ext>
    </p:extLst>
  </p:cSld>
  <p:clrMapOvr>
    <a:masterClrMapping/>
  </p:clrMapOvr>
  <mc:AlternateContent xmlns:mc="http://schemas.openxmlformats.org/markup-compatibility/2006" xmlns:p14="http://schemas.microsoft.com/office/powerpoint/2010/main">
    <mc:Choice Requires="p14">
      <p:transition spd="slow" p14:dur="2000" advTm="18243"/>
    </mc:Choice>
    <mc:Fallback xmlns="">
      <p:transition spd="slow" advTm="182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53" presetClass="entr" presetSubtype="16"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3000" fill="hold"/>
                                        <p:tgtEl>
                                          <p:spTgt spid="4"/>
                                        </p:tgtEl>
                                        <p:attrNameLst>
                                          <p:attrName>ppt_w</p:attrName>
                                        </p:attrNameLst>
                                      </p:cBhvr>
                                      <p:tavLst>
                                        <p:tav tm="0">
                                          <p:val>
                                            <p:fltVal val="0"/>
                                          </p:val>
                                        </p:tav>
                                        <p:tav tm="100000">
                                          <p:val>
                                            <p:strVal val="#ppt_w"/>
                                          </p:val>
                                        </p:tav>
                                      </p:tavLst>
                                    </p:anim>
                                    <p:anim calcmode="lin" valueType="num">
                                      <p:cBhvr>
                                        <p:cTn id="10" dur="3000" fill="hold"/>
                                        <p:tgtEl>
                                          <p:spTgt spid="4"/>
                                        </p:tgtEl>
                                        <p:attrNameLst>
                                          <p:attrName>ppt_h</p:attrName>
                                        </p:attrNameLst>
                                      </p:cBhvr>
                                      <p:tavLst>
                                        <p:tav tm="0">
                                          <p:val>
                                            <p:fltVal val="0"/>
                                          </p:val>
                                        </p:tav>
                                        <p:tav tm="100000">
                                          <p:val>
                                            <p:strVal val="#ppt_h"/>
                                          </p:val>
                                        </p:tav>
                                      </p:tavLst>
                                    </p:anim>
                                    <p:animEffect transition="in" filter="fade">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“Slavery: A Global Investigation”</a:t>
            </a:r>
            <a:endParaRPr lang="en-US" dirty="0"/>
          </a:p>
        </p:txBody>
      </p:sp>
      <p:sp>
        <p:nvSpPr>
          <p:cNvPr id="7" name="Text Placeholder 6"/>
          <p:cNvSpPr>
            <a:spLocks noGrp="1"/>
          </p:cNvSpPr>
          <p:nvPr>
            <p:ph type="body" sz="half" idx="2"/>
          </p:nvPr>
        </p:nvSpPr>
        <p:spPr/>
        <p:txBody>
          <a:bodyPr/>
          <a:lstStyle/>
          <a:p>
            <a:r>
              <a:rPr lang="en-US" dirty="0" smtClean="0"/>
              <a:t>Film, 2000</a:t>
            </a:r>
            <a:endParaRPr lang="en-US" dirty="0"/>
          </a:p>
        </p:txBody>
      </p:sp>
      <p:sp>
        <p:nvSpPr>
          <p:cNvPr id="8" name="Picture Placeholder 7"/>
          <p:cNvSpPr>
            <a:spLocks noGrp="1"/>
          </p:cNvSpPr>
          <p:nvPr>
            <p:ph type="pic" idx="1"/>
          </p:nvPr>
        </p:nvSpPr>
        <p:spPr/>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609600"/>
            <a:ext cx="3667125" cy="521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76008479"/>
      </p:ext>
    </p:extLst>
  </p:cSld>
  <p:clrMapOvr>
    <a:masterClrMapping/>
  </p:clrMapOvr>
  <mc:AlternateContent xmlns:mc="http://schemas.openxmlformats.org/markup-compatibility/2006" xmlns:p14="http://schemas.microsoft.com/office/powerpoint/2010/main">
    <mc:Choice Requires="p14">
      <p:transition spd="slow" p14:dur="2000" advTm="16997"/>
    </mc:Choice>
    <mc:Fallback xmlns="">
      <p:transition spd="slow" advTm="169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53" presetClass="entr" presetSubtype="16"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anim calcmode="lin" valueType="num">
                                      <p:cBhvr>
                                        <p:cTn id="9" dur="3000" fill="hold"/>
                                        <p:tgtEl>
                                          <p:spTgt spid="2054"/>
                                        </p:tgtEl>
                                        <p:attrNameLst>
                                          <p:attrName>ppt_w</p:attrName>
                                        </p:attrNameLst>
                                      </p:cBhvr>
                                      <p:tavLst>
                                        <p:tav tm="0">
                                          <p:val>
                                            <p:fltVal val="0"/>
                                          </p:val>
                                        </p:tav>
                                        <p:tav tm="100000">
                                          <p:val>
                                            <p:strVal val="#ppt_w"/>
                                          </p:val>
                                        </p:tav>
                                      </p:tavLst>
                                    </p:anim>
                                    <p:anim calcmode="lin" valueType="num">
                                      <p:cBhvr>
                                        <p:cTn id="10" dur="3000" fill="hold"/>
                                        <p:tgtEl>
                                          <p:spTgt spid="2054"/>
                                        </p:tgtEl>
                                        <p:attrNameLst>
                                          <p:attrName>ppt_h</p:attrName>
                                        </p:attrNameLst>
                                      </p:cBhvr>
                                      <p:tavLst>
                                        <p:tav tm="0">
                                          <p:val>
                                            <p:fltVal val="0"/>
                                          </p:val>
                                        </p:tav>
                                        <p:tav tm="100000">
                                          <p:val>
                                            <p:strVal val="#ppt_h"/>
                                          </p:val>
                                        </p:tav>
                                      </p:tavLst>
                                    </p:anim>
                                    <p:animEffect transition="in" filter="fade">
                                      <p:cBhvr>
                                        <p:cTn id="11" dur="3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lavery: A Global Invistigation"/>
          <p:cNvPicPr/>
          <p:nvPr/>
        </p:nvPicPr>
        <p:blipFill>
          <a:blip r:embed="rId6">
            <a:extLst>
              <a:ext uri="{28A0092B-C50C-407E-A947-70E740481C1C}">
                <a14:useLocalDpi xmlns:a14="http://schemas.microsoft.com/office/drawing/2010/main" val="0"/>
              </a:ext>
            </a:extLst>
          </a:blip>
          <a:srcRect/>
          <a:stretch>
            <a:fillRect/>
          </a:stretch>
        </p:blipFill>
        <p:spPr bwMode="auto">
          <a:xfrm rot="21152511">
            <a:off x="579700" y="1549488"/>
            <a:ext cx="2993829" cy="2082624"/>
          </a:xfrm>
          <a:prstGeom prst="rect">
            <a:avLst/>
          </a:prstGeom>
          <a:noFill/>
          <a:ln>
            <a:noFill/>
          </a:ln>
        </p:spPr>
      </p:pic>
      <p:sp>
        <p:nvSpPr>
          <p:cNvPr id="11" name="Title 10"/>
          <p:cNvSpPr>
            <a:spLocks noGrp="1"/>
          </p:cNvSpPr>
          <p:nvPr>
            <p:ph type="title"/>
          </p:nvPr>
        </p:nvSpPr>
        <p:spPr>
          <a:xfrm>
            <a:off x="457199" y="274638"/>
            <a:ext cx="8229601" cy="944562"/>
          </a:xfrm>
        </p:spPr>
        <p:txBody>
          <a:bodyPr>
            <a:normAutofit/>
          </a:bodyPr>
          <a:lstStyle/>
          <a:p>
            <a:pPr algn="ctr"/>
            <a:r>
              <a:rPr lang="en-US" sz="5400" dirty="0" smtClean="0"/>
              <a:t>Child and Slave Labor</a:t>
            </a:r>
            <a:endParaRPr lang="en-US" sz="5400" dirty="0"/>
          </a:p>
        </p:txBody>
      </p:sp>
      <p:pic>
        <p:nvPicPr>
          <p:cNvPr id="12" name="Picture 11" descr="http://a2.ec-images.myspacecdn.com/images02/91/727701c26e8e4f8f81a5ba95c9f4da6a/l.jpg"/>
          <p:cNvPicPr/>
          <p:nvPr/>
        </p:nvPicPr>
        <p:blipFill>
          <a:blip r:embed="rId7">
            <a:extLst>
              <a:ext uri="{28A0092B-C50C-407E-A947-70E740481C1C}">
                <a14:useLocalDpi xmlns:a14="http://schemas.microsoft.com/office/drawing/2010/main" val="0"/>
              </a:ext>
            </a:extLst>
          </a:blip>
          <a:srcRect/>
          <a:stretch>
            <a:fillRect/>
          </a:stretch>
        </p:blipFill>
        <p:spPr bwMode="auto">
          <a:xfrm rot="377341">
            <a:off x="3584832" y="1338667"/>
            <a:ext cx="5135449" cy="3127225"/>
          </a:xfrm>
          <a:prstGeom prst="rect">
            <a:avLst/>
          </a:prstGeom>
          <a:noFill/>
          <a:ln>
            <a:noFill/>
          </a:ln>
        </p:spPr>
      </p:pic>
      <p:pic>
        <p:nvPicPr>
          <p:cNvPr id="14" name="Picture 13" descr="https://encrypted-tbn3.gstatic.com/images?q=tbn:ANd9GcTSiZzBW2Zu9B58KIGA7qiEtSRMF0LLxZNNXfqZYSrmziwPiZi_mg"/>
          <p:cNvPicPr/>
          <p:nvPr/>
        </p:nvPicPr>
        <p:blipFill>
          <a:blip r:embed="rId8">
            <a:extLst>
              <a:ext uri="{28A0092B-C50C-407E-A947-70E740481C1C}">
                <a14:useLocalDpi xmlns:a14="http://schemas.microsoft.com/office/drawing/2010/main" val="0"/>
              </a:ext>
            </a:extLst>
          </a:blip>
          <a:srcRect/>
          <a:stretch>
            <a:fillRect/>
          </a:stretch>
        </p:blipFill>
        <p:spPr bwMode="auto">
          <a:xfrm>
            <a:off x="685800" y="3166098"/>
            <a:ext cx="4345287" cy="3143325"/>
          </a:xfrm>
          <a:prstGeom prst="rect">
            <a:avLst/>
          </a:prstGeom>
          <a:noFill/>
          <a:ln>
            <a:noFill/>
          </a:ln>
        </p:spPr>
      </p:pic>
      <p:pic>
        <p:nvPicPr>
          <p:cNvPr id="17" name="Picture 16" descr="https://encrypted-tbn1.gstatic.com/images?q=tbn:ANd9GcQNpACgZ2AV7IlfsPBsIsWbNSeECJx3ZR5z7D-w0yBEYGc6RzOvUA"/>
          <p:cNvPicPr/>
          <p:nvPr/>
        </p:nvPicPr>
        <p:blipFill>
          <a:blip r:embed="rId9">
            <a:extLst>
              <a:ext uri="{28A0092B-C50C-407E-A947-70E740481C1C}">
                <a14:useLocalDpi xmlns:a14="http://schemas.microsoft.com/office/drawing/2010/main" val="0"/>
              </a:ext>
            </a:extLst>
          </a:blip>
          <a:srcRect/>
          <a:stretch>
            <a:fillRect/>
          </a:stretch>
        </p:blipFill>
        <p:spPr bwMode="auto">
          <a:xfrm>
            <a:off x="4586347" y="3733800"/>
            <a:ext cx="3666480" cy="2752725"/>
          </a:xfrm>
          <a:prstGeom prst="rect">
            <a:avLst/>
          </a:prstGeom>
          <a:noFill/>
          <a:ln>
            <a:noFill/>
          </a:ln>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83737081"/>
      </p:ext>
    </p:extLst>
  </p:cSld>
  <p:clrMapOvr>
    <a:masterClrMapping/>
  </p:clrMapOvr>
  <mc:AlternateContent xmlns:mc="http://schemas.openxmlformats.org/markup-compatibility/2006" xmlns:p14="http://schemas.microsoft.com/office/powerpoint/2010/main">
    <mc:Choice Requires="p14">
      <p:transition spd="slow" p14:dur="2000" advTm="13537"/>
    </mc:Choice>
    <mc:Fallback xmlns="">
      <p:transition spd="slow" advTm="135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42"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1000"/>
                                        <p:tgtEl>
                                          <p:spTgt spid="16"/>
                                        </p:tgtEl>
                                      </p:cBhvr>
                                    </p:animEffect>
                                    <p:anim calcmode="lin" valueType="num">
                                      <p:cBhvr>
                                        <p:cTn id="10" dur="1000" fill="hold"/>
                                        <p:tgtEl>
                                          <p:spTgt spid="16"/>
                                        </p:tgtEl>
                                        <p:attrNameLst>
                                          <p:attrName>ppt_x</p:attrName>
                                        </p:attrNameLst>
                                      </p:cBhvr>
                                      <p:tavLst>
                                        <p:tav tm="0">
                                          <p:val>
                                            <p:strVal val="#ppt_x"/>
                                          </p:val>
                                        </p:tav>
                                        <p:tav tm="100000">
                                          <p:val>
                                            <p:strVal val="#ppt_x"/>
                                          </p:val>
                                        </p:tav>
                                      </p:tavLst>
                                    </p:anim>
                                    <p:anim calcmode="lin" valueType="num">
                                      <p:cBhvr>
                                        <p:cTn id="1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Harkin Engel Protocol</a:t>
            </a:r>
            <a:endParaRPr lang="en-US" sz="2800" dirty="0"/>
          </a:p>
        </p:txBody>
      </p:sp>
      <p:sp>
        <p:nvSpPr>
          <p:cNvPr id="4" name="Text Placeholder 3"/>
          <p:cNvSpPr>
            <a:spLocks noGrp="1"/>
          </p:cNvSpPr>
          <p:nvPr>
            <p:ph type="body" sz="half" idx="2"/>
          </p:nvPr>
        </p:nvSpPr>
        <p:spPr/>
        <p:txBody>
          <a:bodyPr/>
          <a:lstStyle/>
          <a:p>
            <a:r>
              <a:rPr lang="en-US" dirty="0" smtClean="0"/>
              <a:t>2001</a:t>
            </a:r>
            <a:endParaRPr lang="en-US" dirty="0"/>
          </a:p>
        </p:txBody>
      </p:sp>
      <p:sp>
        <p:nvSpPr>
          <p:cNvPr id="6" name="Picture Placeholder 5"/>
          <p:cNvSpPr>
            <a:spLocks noGrp="1"/>
          </p:cNvSpPr>
          <p:nvPr>
            <p:ph type="pic" idx="1"/>
          </p:nvPr>
        </p:nvSpPr>
        <p:spPr>
          <a:xfrm>
            <a:off x="3048000" y="471678"/>
            <a:ext cx="6248400" cy="4876800"/>
          </a:xfrm>
        </p:spPr>
      </p:sp>
      <p:pic>
        <p:nvPicPr>
          <p:cNvPr id="8" name="Picture 7" descr="http://www.candyusa.com/files/2010/images/LarrySigningTheDeclaration.jpg"/>
          <p:cNvPicPr/>
          <p:nvPr/>
        </p:nvPicPr>
        <p:blipFill>
          <a:blip r:embed="rId5">
            <a:extLst>
              <a:ext uri="{28A0092B-C50C-407E-A947-70E740481C1C}">
                <a14:useLocalDpi xmlns:a14="http://schemas.microsoft.com/office/drawing/2010/main" val="0"/>
              </a:ext>
            </a:extLst>
          </a:blip>
          <a:srcRect/>
          <a:stretch>
            <a:fillRect/>
          </a:stretch>
        </p:blipFill>
        <p:spPr bwMode="auto">
          <a:xfrm>
            <a:off x="3200400" y="643128"/>
            <a:ext cx="5943600" cy="4533900"/>
          </a:xfrm>
          <a:prstGeom prst="rect">
            <a:avLst/>
          </a:prstGeom>
          <a:noFill/>
          <a:ln>
            <a:noFill/>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09319613"/>
      </p:ext>
    </p:extLst>
  </p:cSld>
  <p:clrMapOvr>
    <a:masterClrMapping/>
  </p:clrMapOvr>
  <mc:AlternateContent xmlns:mc="http://schemas.openxmlformats.org/markup-compatibility/2006" xmlns:p14="http://schemas.microsoft.com/office/powerpoint/2010/main">
    <mc:Choice Requires="p14">
      <p:transition spd="slow" p14:dur="2000" advTm="34037"/>
    </mc:Choice>
    <mc:Fallback xmlns="">
      <p:transition spd="slow" advTm="340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3000" fill="hold"/>
                                        <p:tgtEl>
                                          <p:spTgt spid="8"/>
                                        </p:tgtEl>
                                        <p:attrNameLst>
                                          <p:attrName>ppt_w</p:attrName>
                                        </p:attrNameLst>
                                      </p:cBhvr>
                                      <p:tavLst>
                                        <p:tav tm="0">
                                          <p:val>
                                            <p:fltVal val="0"/>
                                          </p:val>
                                        </p:tav>
                                        <p:tav tm="100000">
                                          <p:val>
                                            <p:strVal val="#ppt_w"/>
                                          </p:val>
                                        </p:tav>
                                      </p:tavLst>
                                    </p:anim>
                                    <p:anim calcmode="lin" valueType="num">
                                      <p:cBhvr>
                                        <p:cTn id="10" dur="3000" fill="hold"/>
                                        <p:tgtEl>
                                          <p:spTgt spid="8"/>
                                        </p:tgtEl>
                                        <p:attrNameLst>
                                          <p:attrName>ppt_h</p:attrName>
                                        </p:attrNameLst>
                                      </p:cBhvr>
                                      <p:tavLst>
                                        <p:tav tm="0">
                                          <p:val>
                                            <p:fltVal val="0"/>
                                          </p:val>
                                        </p:tav>
                                        <p:tav tm="100000">
                                          <p:val>
                                            <p:strVal val="#ppt_h"/>
                                          </p:val>
                                        </p:tav>
                                      </p:tavLst>
                                    </p:anim>
                                    <p:animEffect transition="in" filter="fade">
                                      <p:cBhvr>
                                        <p:cTn id="1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400" dirty="0" smtClean="0"/>
              <a:t>Key Action Plan </a:t>
            </a:r>
            <a:br>
              <a:rPr lang="en-US" sz="4400" dirty="0" smtClean="0"/>
            </a:br>
            <a:r>
              <a:rPr lang="en-US" sz="4400" dirty="0" smtClean="0"/>
              <a:t>Harkin-Engel Protocol, 2001</a:t>
            </a:r>
            <a:endParaRPr lang="en-US" sz="4400" dirty="0"/>
          </a:p>
        </p:txBody>
      </p:sp>
      <p:sp>
        <p:nvSpPr>
          <p:cNvPr id="6" name="Content Placeholder 5"/>
          <p:cNvSpPr>
            <a:spLocks noGrp="1"/>
          </p:cNvSpPr>
          <p:nvPr>
            <p:ph idx="1"/>
          </p:nvPr>
        </p:nvSpPr>
        <p:spPr>
          <a:xfrm>
            <a:off x="228600" y="1600200"/>
            <a:ext cx="8610600" cy="4525963"/>
          </a:xfrm>
        </p:spPr>
        <p:txBody>
          <a:bodyPr>
            <a:normAutofit/>
          </a:bodyPr>
          <a:lstStyle/>
          <a:p>
            <a:pPr>
              <a:spcBef>
                <a:spcPts val="2400"/>
              </a:spcBef>
            </a:pPr>
            <a:r>
              <a:rPr lang="en-US" sz="3200" dirty="0" smtClean="0"/>
              <a:t>Publicly acknowledge forced child labor </a:t>
            </a:r>
          </a:p>
          <a:p>
            <a:pPr>
              <a:spcBef>
                <a:spcPts val="2400"/>
              </a:spcBef>
            </a:pPr>
            <a:r>
              <a:rPr lang="en-US" sz="3200" dirty="0" smtClean="0"/>
              <a:t>Commit significant resources </a:t>
            </a:r>
          </a:p>
          <a:p>
            <a:pPr>
              <a:spcBef>
                <a:spcPts val="2400"/>
              </a:spcBef>
            </a:pPr>
            <a:r>
              <a:rPr lang="en-US" sz="3200" dirty="0" smtClean="0"/>
              <a:t>Form an international foundation to advise on best practice </a:t>
            </a:r>
          </a:p>
          <a:p>
            <a:pPr>
              <a:spcBef>
                <a:spcPts val="2400"/>
              </a:spcBef>
            </a:pPr>
            <a:r>
              <a:rPr lang="en-US" sz="3200" dirty="0" smtClean="0"/>
              <a:t>Develop and implement, by 2005 a “credible, mutually-acceptable, voluntary, industry-wide standards of public certification”</a:t>
            </a: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336579923"/>
      </p:ext>
    </p:extLst>
  </p:cSld>
  <p:clrMapOvr>
    <a:masterClrMapping/>
  </p:clrMapOvr>
  <mc:AlternateContent xmlns:mc="http://schemas.openxmlformats.org/markup-compatibility/2006">
    <mc:Choice xmlns:p14="http://schemas.microsoft.com/office/powerpoint/2010/main" Requires="p14">
      <p:transition spd="slow" p14:dur="2000" advTm="43191"/>
    </mc:Choice>
    <mc:Fallback>
      <p:transition spd="slow" advTm="431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Progress</a:t>
            </a:r>
            <a:endParaRPr lang="en-US" sz="4400" dirty="0"/>
          </a:p>
        </p:txBody>
      </p:sp>
      <p:pic>
        <p:nvPicPr>
          <p:cNvPr id="1026" name="Picture 2" descr="ICI Coco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368755"/>
            <a:ext cx="1752600" cy="23556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1338181">
            <a:off x="258927" y="1443335"/>
            <a:ext cx="3312125" cy="923330"/>
          </a:xfrm>
          <a:prstGeom prst="rect">
            <a:avLst/>
          </a:prstGeom>
          <a:noFill/>
        </p:spPr>
        <p:txBody>
          <a:bodyPr wrap="none" lIns="91440" tIns="45720" rIns="91440" bIns="45720">
            <a:spAutoFit/>
          </a:bodyPr>
          <a:lstStyle/>
          <a:p>
            <a:pPr algn="ctr"/>
            <a:r>
              <a:rPr lang="en-US" sz="5400" dirty="0" smtClean="0">
                <a:ln w="10160">
                  <a:solidFill>
                    <a:schemeClr val="accent1"/>
                  </a:solidFill>
                  <a:prstDash val="solid"/>
                </a:ln>
                <a:solidFill>
                  <a:schemeClr val="tx2"/>
                </a:solidFill>
                <a:effectLst>
                  <a:outerShdw blurRad="38100" dist="32000" dir="5400000" algn="tl">
                    <a:srgbClr val="000000">
                      <a:alpha val="30000"/>
                    </a:srgbClr>
                  </a:outerShdw>
                </a:effectLst>
              </a:rPr>
              <a:t>$75 Million</a:t>
            </a:r>
            <a:endParaRPr lang="en-US" sz="5400" dirty="0">
              <a:ln w="10160">
                <a:solidFill>
                  <a:schemeClr val="accent1"/>
                </a:solidFill>
                <a:prstDash val="solid"/>
              </a:ln>
              <a:solidFill>
                <a:schemeClr val="tx2"/>
              </a:solidFill>
              <a:effectLst>
                <a:outerShdw blurRad="38100" dist="32000" dir="5400000" algn="tl">
                  <a:srgbClr val="000000">
                    <a:alpha val="30000"/>
                  </a:srgbClr>
                </a:outerShdw>
              </a:effectLst>
            </a:endParaRPr>
          </a:p>
        </p:txBody>
      </p:sp>
      <p:pic>
        <p:nvPicPr>
          <p:cNvPr id="1030" name="Picture 6" descr="undefin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1496" y="524662"/>
            <a:ext cx="4719104" cy="276067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4035" y="5649429"/>
            <a:ext cx="4438650" cy="881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descr="http://payson.tulane.edu/sites/default/files/payson_logo_to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4035" y="4235920"/>
            <a:ext cx="4438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832897902"/>
      </p:ext>
    </p:extLst>
  </p:cSld>
  <p:clrMapOvr>
    <a:masterClrMapping/>
  </p:clrMapOvr>
  <mc:AlternateContent xmlns:mc="http://schemas.openxmlformats.org/markup-compatibility/2006" xmlns:p14="http://schemas.microsoft.com/office/powerpoint/2010/main">
    <mc:Choice Requires="p14">
      <p:transition spd="slow" p14:dur="2000" advTm="32413"/>
    </mc:Choice>
    <mc:Fallback xmlns="">
      <p:transition spd="slow" advTm="324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anim calcmode="lin" valueType="num">
                                      <p:cBhvr>
                                        <p:cTn id="17" dur="1000" fill="hold"/>
                                        <p:tgtEl>
                                          <p:spTgt spid="1026"/>
                                        </p:tgtEl>
                                        <p:attrNameLst>
                                          <p:attrName>ppt_x</p:attrName>
                                        </p:attrNameLst>
                                      </p:cBhvr>
                                      <p:tavLst>
                                        <p:tav tm="0">
                                          <p:val>
                                            <p:strVal val="#ppt_x"/>
                                          </p:val>
                                        </p:tav>
                                        <p:tav tm="100000">
                                          <p:val>
                                            <p:strVal val="#ppt_x"/>
                                          </p:val>
                                        </p:tav>
                                      </p:tavLst>
                                    </p:anim>
                                    <p:anim calcmode="lin" valueType="num">
                                      <p:cBhvr>
                                        <p:cTn id="1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1000"/>
                                        <p:tgtEl>
                                          <p:spTgt spid="1030"/>
                                        </p:tgtEl>
                                      </p:cBhvr>
                                    </p:animEffect>
                                    <p:anim calcmode="lin" valueType="num">
                                      <p:cBhvr>
                                        <p:cTn id="24" dur="1000" fill="hold"/>
                                        <p:tgtEl>
                                          <p:spTgt spid="1030"/>
                                        </p:tgtEl>
                                        <p:attrNameLst>
                                          <p:attrName>ppt_x</p:attrName>
                                        </p:attrNameLst>
                                      </p:cBhvr>
                                      <p:tavLst>
                                        <p:tav tm="0">
                                          <p:val>
                                            <p:strVal val="#ppt_x"/>
                                          </p:val>
                                        </p:tav>
                                        <p:tav tm="100000">
                                          <p:val>
                                            <p:strVal val="#ppt_x"/>
                                          </p:val>
                                        </p:tav>
                                      </p:tavLst>
                                    </p:anim>
                                    <p:anim calcmode="lin" valueType="num">
                                      <p:cBhvr>
                                        <p:cTn id="25"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35"/>
                                        </p:tgtEl>
                                        <p:attrNameLst>
                                          <p:attrName>style.visibility</p:attrName>
                                        </p:attrNameLst>
                                      </p:cBhvr>
                                      <p:to>
                                        <p:strVal val="visible"/>
                                      </p:to>
                                    </p:set>
                                    <p:animEffect transition="in" filter="fade">
                                      <p:cBhvr>
                                        <p:cTn id="30" dur="1000"/>
                                        <p:tgtEl>
                                          <p:spTgt spid="1035"/>
                                        </p:tgtEl>
                                      </p:cBhvr>
                                    </p:animEffect>
                                    <p:anim calcmode="lin" valueType="num">
                                      <p:cBhvr>
                                        <p:cTn id="31" dur="1000" fill="hold"/>
                                        <p:tgtEl>
                                          <p:spTgt spid="1035"/>
                                        </p:tgtEl>
                                        <p:attrNameLst>
                                          <p:attrName>ppt_x</p:attrName>
                                        </p:attrNameLst>
                                      </p:cBhvr>
                                      <p:tavLst>
                                        <p:tav tm="0">
                                          <p:val>
                                            <p:strVal val="#ppt_x"/>
                                          </p:val>
                                        </p:tav>
                                        <p:tav tm="100000">
                                          <p:val>
                                            <p:strVal val="#ppt_x"/>
                                          </p:val>
                                        </p:tav>
                                      </p:tavLst>
                                    </p:anim>
                                    <p:anim calcmode="lin" valueType="num">
                                      <p:cBhvr>
                                        <p:cTn id="32" dur="1000" fill="hold"/>
                                        <p:tgtEl>
                                          <p:spTgt spid="103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033"/>
                                        </p:tgtEl>
                                        <p:attrNameLst>
                                          <p:attrName>style.visibility</p:attrName>
                                        </p:attrNameLst>
                                      </p:cBhvr>
                                      <p:to>
                                        <p:strVal val="visible"/>
                                      </p:to>
                                    </p:set>
                                    <p:animEffect transition="in" filter="fade">
                                      <p:cBhvr>
                                        <p:cTn id="35" dur="1000"/>
                                        <p:tgtEl>
                                          <p:spTgt spid="1033"/>
                                        </p:tgtEl>
                                      </p:cBhvr>
                                    </p:animEffect>
                                    <p:anim calcmode="lin" valueType="num">
                                      <p:cBhvr>
                                        <p:cTn id="36" dur="1000" fill="hold"/>
                                        <p:tgtEl>
                                          <p:spTgt spid="1033"/>
                                        </p:tgtEl>
                                        <p:attrNameLst>
                                          <p:attrName>ppt_x</p:attrName>
                                        </p:attrNameLst>
                                      </p:cBhvr>
                                      <p:tavLst>
                                        <p:tav tm="0">
                                          <p:val>
                                            <p:strVal val="#ppt_x"/>
                                          </p:val>
                                        </p:tav>
                                        <p:tav tm="100000">
                                          <p:val>
                                            <p:strVal val="#ppt_x"/>
                                          </p:val>
                                        </p:tav>
                                      </p:tavLst>
                                    </p:anim>
                                    <p:anim calcmode="lin" valueType="num">
                                      <p:cBhvr>
                                        <p:cTn id="37"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8" fill="hold" display="0">
                  <p:stCondLst>
                    <p:cond delay="indefinite"/>
                  </p:stCondLst>
                  <p:endCondLst>
                    <p:cond evt="onStopAudio" delay="0">
                      <p:tgtEl>
                        <p:sldTgt/>
                      </p:tgtEl>
                    </p:cond>
                  </p:endCondLst>
                </p:cTn>
                <p:tgtEl>
                  <p:spTgt spid="4"/>
                </p:tgtEl>
              </p:cMediaNode>
            </p:audio>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a:xfrm>
            <a:off x="155448" y="1828800"/>
            <a:ext cx="2663952" cy="1371600"/>
          </a:xfrm>
        </p:spPr>
        <p:txBody>
          <a:bodyPr>
            <a:normAutofit/>
          </a:bodyPr>
          <a:lstStyle/>
          <a:p>
            <a:r>
              <a:rPr lang="en-US" dirty="0" smtClean="0"/>
              <a:t>Violation of International Labor Standards</a:t>
            </a:r>
            <a:endParaRPr lang="en-US" dirty="0"/>
          </a:p>
        </p:txBody>
      </p:sp>
      <p:sp>
        <p:nvSpPr>
          <p:cNvPr id="4" name="Text Placeholder 3"/>
          <p:cNvSpPr>
            <a:spLocks noGrp="1"/>
          </p:cNvSpPr>
          <p:nvPr>
            <p:ph type="body" sz="half" idx="2"/>
          </p:nvPr>
        </p:nvSpPr>
        <p:spPr/>
        <p:txBody>
          <a:bodyPr/>
          <a:lstStyle/>
          <a:p>
            <a:r>
              <a:rPr lang="en-US" dirty="0" smtClean="0"/>
              <a:t>US Dept. of Labor</a:t>
            </a:r>
          </a:p>
          <a:p>
            <a:r>
              <a:rPr lang="en-US" dirty="0" smtClean="0"/>
              <a:t>2010</a:t>
            </a:r>
            <a:endParaRPr lang="en-US" dirty="0"/>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57200"/>
            <a:ext cx="5486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5486400" y="3200400"/>
            <a:ext cx="0" cy="1295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flipV="1">
            <a:off x="5562600" y="3352800"/>
            <a:ext cx="304800" cy="1143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flipV="1">
            <a:off x="5562600" y="3048000"/>
            <a:ext cx="1219200" cy="14478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p:nvPr/>
        </p:nvCxnSpPr>
        <p:spPr>
          <a:xfrm flipV="1">
            <a:off x="5562600" y="3352800"/>
            <a:ext cx="1447800" cy="1143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2" name="Straight Arrow Connector 21"/>
          <p:cNvCxnSpPr/>
          <p:nvPr/>
        </p:nvCxnSpPr>
        <p:spPr>
          <a:xfrm flipH="1" flipV="1">
            <a:off x="4876800" y="2743200"/>
            <a:ext cx="609600" cy="17526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12" name="Audio 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809082654"/>
      </p:ext>
    </p:extLst>
  </p:cSld>
  <p:clrMapOvr>
    <a:masterClrMapping/>
  </p:clrMapOvr>
  <mc:AlternateContent xmlns:mc="http://schemas.openxmlformats.org/markup-compatibility/2006" xmlns:p14="http://schemas.microsoft.com/office/powerpoint/2010/main">
    <mc:Choice Requires="p14">
      <p:transition spd="slow" p14:dur="2000" advTm="25148"/>
    </mc:Choice>
    <mc:Fallback xmlns="">
      <p:transition spd="slow" advTm="251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subTnLst>
                                    <p:animClr clrSpc="rgb" dir="cw">
                                      <p:cBhvr override="childStyle">
                                        <p:cTn dur="1" fill="hold" display="0" masterRel="nextClick" afterEffect="1"/>
                                        <p:tgtEl>
                                          <p:spTgt spid="22"/>
                                        </p:tgtEl>
                                        <p:attrNameLst>
                                          <p:attrName>ppt_c</p:attrName>
                                        </p:attrNameLst>
                                      </p:cBhvr>
                                      <p:to>
                                        <a:schemeClr val="hlink"/>
                                      </p:to>
                                    </p:animClr>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subTnLst>
                                    <p:animClr clrSpc="rgb" dir="cw">
                                      <p:cBhvr override="childStyle">
                                        <p:cTn dur="1" fill="hold" display="0" masterRel="nextClick" afterEffect="1"/>
                                        <p:tgtEl>
                                          <p:spTgt spid="11"/>
                                        </p:tgtEl>
                                        <p:attrNameLst>
                                          <p:attrName>ppt_c</p:attrName>
                                        </p:attrNameLst>
                                      </p:cBhvr>
                                      <p:to>
                                        <a:schemeClr val="hlink"/>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subTnLst>
                                    <p:animClr clrSpc="rgb" dir="cw">
                                      <p:cBhvr override="childStyle">
                                        <p:cTn dur="1" fill="hold" display="0" masterRel="nextClick" afterEffect="1"/>
                                        <p:tgtEl>
                                          <p:spTgt spid="14"/>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subTnLst>
                                    <p:animClr clrSpc="rgb" dir="cw">
                                      <p:cBhvr override="childStyle">
                                        <p:cTn dur="1" fill="hold" display="0" masterRel="nextClick" afterEffect="1"/>
                                        <p:tgtEl>
                                          <p:spTgt spid="19"/>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4400" dirty="0" smtClean="0"/>
              <a:t>Our Purchases Make a Difference</a:t>
            </a:r>
            <a:endParaRPr lang="en-US" sz="4400" dirty="0"/>
          </a:p>
        </p:txBody>
      </p:sp>
      <p:pic>
        <p:nvPicPr>
          <p:cNvPr id="1026" name="Picture 2" descr="https://encrypted-tbn0.gstatic.com/images?q=tbn:ANd9GcT2LtqEay-J4zB146lYUluoNspAwFUNyDsW_xu6t8hxPPOAbbt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71675">
            <a:off x="38473" y="1804358"/>
            <a:ext cx="4143375" cy="11049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grnamerica.files.wordpress.com/2012/10/hershey-protest2.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962063">
            <a:off x="270834" y="2677044"/>
            <a:ext cx="4302709" cy="2510167"/>
          </a:xfrm>
          <a:prstGeom prst="rect">
            <a:avLst/>
          </a:prstGeom>
          <a:noFill/>
          <a:ln>
            <a:noFill/>
          </a:ln>
        </p:spPr>
      </p:pic>
      <p:pic>
        <p:nvPicPr>
          <p:cNvPr id="1028" name="Picture 4" descr="https://encrypted-tbn0.gstatic.com/images?q=tbn:ANd9GcQjYr4oU9A7hxX8dhomFX-sKglZHLhyj0_1IQlxq_dpsvWoIpvRu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51304">
            <a:off x="4553679" y="1455579"/>
            <a:ext cx="4477038" cy="29792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s://encrypted-tbn0.gstatic.com/images?q=tbn:ANd9GcRPIrBiQ9iekX8HdFxtzqKA3p8KX0gh9t7JqCzM-Unh0c47ZUkNdw"/>
          <p:cNvPicPr/>
          <p:nvPr/>
        </p:nvPicPr>
        <p:blipFill>
          <a:blip r:embed="rId9">
            <a:extLst>
              <a:ext uri="{28A0092B-C50C-407E-A947-70E740481C1C}">
                <a14:useLocalDpi xmlns:a14="http://schemas.microsoft.com/office/drawing/2010/main" val="0"/>
              </a:ext>
            </a:extLst>
          </a:blip>
          <a:srcRect/>
          <a:stretch>
            <a:fillRect/>
          </a:stretch>
        </p:blipFill>
        <p:spPr bwMode="auto">
          <a:xfrm>
            <a:off x="2743200" y="4267200"/>
            <a:ext cx="3657600" cy="2438400"/>
          </a:xfrm>
          <a:prstGeom prst="rect">
            <a:avLst/>
          </a:prstGeom>
          <a:noFill/>
          <a:ln>
            <a:noFill/>
          </a:ln>
        </p:spPr>
      </p:pic>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132157758"/>
      </p:ext>
    </p:extLst>
  </p:cSld>
  <p:clrMapOvr>
    <a:masterClrMapping/>
  </p:clrMapOvr>
  <mc:AlternateContent xmlns:mc="http://schemas.openxmlformats.org/markup-compatibility/2006" xmlns:p14="http://schemas.microsoft.com/office/powerpoint/2010/main">
    <mc:Choice Requires="p14">
      <p:transition spd="slow" p14:dur="2000" advTm="38158"/>
    </mc:Choice>
    <mc:Fallback xmlns="">
      <p:transition spd="slow" advTm="381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500"/>
                                        <p:tgtEl>
                                          <p:spTgt spid="1026"/>
                                        </p:tgtEl>
                                      </p:cBhvr>
                                    </p:animEffect>
                                    <p:anim calcmode="lin" valueType="num">
                                      <p:cBhvr>
                                        <p:cTn id="12" dur="1500" fill="hold"/>
                                        <p:tgtEl>
                                          <p:spTgt spid="1026"/>
                                        </p:tgtEl>
                                        <p:attrNameLst>
                                          <p:attrName>ppt_x</p:attrName>
                                        </p:attrNameLst>
                                      </p:cBhvr>
                                      <p:tavLst>
                                        <p:tav tm="0">
                                          <p:val>
                                            <p:strVal val="#ppt_x"/>
                                          </p:val>
                                        </p:tav>
                                        <p:tav tm="100000">
                                          <p:val>
                                            <p:strVal val="#ppt_x"/>
                                          </p:val>
                                        </p:tav>
                                      </p:tavLst>
                                    </p:anim>
                                    <p:anim calcmode="lin" valueType="num">
                                      <p:cBhvr>
                                        <p:cTn id="13" dur="1500" fill="hold"/>
                                        <p:tgtEl>
                                          <p:spTgt spid="102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500"/>
                                        <p:tgtEl>
                                          <p:spTgt spid="3"/>
                                        </p:tgtEl>
                                      </p:cBhvr>
                                    </p:animEffect>
                                    <p:anim calcmode="lin" valueType="num">
                                      <p:cBhvr>
                                        <p:cTn id="17" dur="1500" fill="hold"/>
                                        <p:tgtEl>
                                          <p:spTgt spid="3"/>
                                        </p:tgtEl>
                                        <p:attrNameLst>
                                          <p:attrName>ppt_x</p:attrName>
                                        </p:attrNameLst>
                                      </p:cBhvr>
                                      <p:tavLst>
                                        <p:tav tm="0">
                                          <p:val>
                                            <p:strVal val="#ppt_x"/>
                                          </p:val>
                                        </p:tav>
                                        <p:tav tm="100000">
                                          <p:val>
                                            <p:strVal val="#ppt_x"/>
                                          </p:val>
                                        </p:tav>
                                      </p:tavLst>
                                    </p:anim>
                                    <p:anim calcmode="lin" valueType="num">
                                      <p:cBhvr>
                                        <p:cTn id="18" dur="15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2100"/>
                                        <p:tgtEl>
                                          <p:spTgt spid="1028"/>
                                        </p:tgtEl>
                                      </p:cBhvr>
                                    </p:animEffect>
                                    <p:anim calcmode="lin" valueType="num">
                                      <p:cBhvr>
                                        <p:cTn id="23" dur="2100" fill="hold"/>
                                        <p:tgtEl>
                                          <p:spTgt spid="1028"/>
                                        </p:tgtEl>
                                        <p:attrNameLst>
                                          <p:attrName>ppt_x</p:attrName>
                                        </p:attrNameLst>
                                      </p:cBhvr>
                                      <p:tavLst>
                                        <p:tav tm="0">
                                          <p:val>
                                            <p:strVal val="#ppt_x"/>
                                          </p:val>
                                        </p:tav>
                                        <p:tav tm="100000">
                                          <p:val>
                                            <p:strVal val="#ppt_x"/>
                                          </p:val>
                                        </p:tav>
                                      </p:tavLst>
                                    </p:anim>
                                    <p:anim calcmode="lin" valueType="num">
                                      <p:cBhvr>
                                        <p:cTn id="24" dur="2100" fill="hold"/>
                                        <p:tgtEl>
                                          <p:spTgt spid="1028"/>
                                        </p:tgtEl>
                                        <p:attrNameLst>
                                          <p:attrName>ppt_y</p:attrName>
                                        </p:attrNameLst>
                                      </p:cBhvr>
                                      <p:tavLst>
                                        <p:tav tm="0">
                                          <p:val>
                                            <p:strVal val="#ppt_y+.1"/>
                                          </p:val>
                                        </p:tav>
                                        <p:tav tm="100000">
                                          <p:val>
                                            <p:strVal val="#ppt_y"/>
                                          </p:val>
                                        </p:tav>
                                      </p:tavLst>
                                    </p:anim>
                                  </p:childTnLst>
                                </p:cTn>
                              </p:par>
                            </p:childTnLst>
                          </p:cTn>
                        </p:par>
                        <p:par>
                          <p:cTn id="25" fill="hold">
                            <p:stCondLst>
                              <p:cond delay="3600"/>
                            </p:stCondLst>
                            <p:childTnLst>
                              <p:par>
                                <p:cTn id="26" presetID="42"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900"/>
                                        <p:tgtEl>
                                          <p:spTgt spid="4"/>
                                        </p:tgtEl>
                                      </p:cBhvr>
                                    </p:animEffect>
                                    <p:anim calcmode="lin" valueType="num">
                                      <p:cBhvr>
                                        <p:cTn id="29" dur="1900" fill="hold"/>
                                        <p:tgtEl>
                                          <p:spTgt spid="4"/>
                                        </p:tgtEl>
                                        <p:attrNameLst>
                                          <p:attrName>ppt_x</p:attrName>
                                        </p:attrNameLst>
                                      </p:cBhvr>
                                      <p:tavLst>
                                        <p:tav tm="0">
                                          <p:val>
                                            <p:strVal val="#ppt_x"/>
                                          </p:val>
                                        </p:tav>
                                        <p:tav tm="100000">
                                          <p:val>
                                            <p:strVal val="#ppt_x"/>
                                          </p:val>
                                        </p:tav>
                                      </p:tavLst>
                                    </p:anim>
                                    <p:anim calcmode="lin" valueType="num">
                                      <p:cBhvr>
                                        <p:cTn id="30" dur="19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1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9|3.2"/>
</p:tagLst>
</file>

<file path=ppt/tags/tag2.xml><?xml version="1.0" encoding="utf-8"?>
<p:tagLst xmlns:a="http://schemas.openxmlformats.org/drawingml/2006/main" xmlns:r="http://schemas.openxmlformats.org/officeDocument/2006/relationships" xmlns:p="http://schemas.openxmlformats.org/presentationml/2006/main">
  <p:tag name="TIMING" val="|3.8|6.3|3.5|16.1"/>
</p:tagLst>
</file>

<file path=ppt/tags/tag3.xml><?xml version="1.0" encoding="utf-8"?>
<p:tagLst xmlns:a="http://schemas.openxmlformats.org/drawingml/2006/main" xmlns:r="http://schemas.openxmlformats.org/officeDocument/2006/relationships" xmlns:p="http://schemas.openxmlformats.org/presentationml/2006/main">
  <p:tag name="TIMING" val="|3.3|12.8|8.2"/>
</p:tagLst>
</file>

<file path=ppt/tags/tag4.xml><?xml version="1.0" encoding="utf-8"?>
<p:tagLst xmlns:a="http://schemas.openxmlformats.org/drawingml/2006/main" xmlns:r="http://schemas.openxmlformats.org/officeDocument/2006/relationships" xmlns:p="http://schemas.openxmlformats.org/presentationml/2006/main">
  <p:tag name="TIMING" val="|11.9|2|2.6|2.4|3"/>
</p:tagLst>
</file>

<file path=ppt/tags/tag5.xml><?xml version="1.0" encoding="utf-8"?>
<p:tagLst xmlns:a="http://schemas.openxmlformats.org/drawingml/2006/main" xmlns:r="http://schemas.openxmlformats.org/officeDocument/2006/relationships" xmlns:p="http://schemas.openxmlformats.org/presentationml/2006/main">
  <p:tag name="TIMING" val="|6.8"/>
</p:tagLst>
</file>

<file path=ppt/theme/theme1.xml><?xml version="1.0" encoding="utf-8"?>
<a:theme xmlns:a="http://schemas.openxmlformats.org/drawingml/2006/main" name="Thatch">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2352</TotalTime>
  <Words>727</Words>
  <Application>Microsoft Office PowerPoint</Application>
  <PresentationFormat>On-screen Show (4:3)</PresentationFormat>
  <Paragraphs>66</Paragraphs>
  <Slides>11</Slides>
  <Notes>11</Notes>
  <HiddenSlides>0</HiddenSlides>
  <MMClips>9</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Thatch</vt:lpstr>
      <vt:lpstr>Representative  Eliot Engel</vt:lpstr>
      <vt:lpstr>“New Slavery in the Global Economy”</vt:lpstr>
      <vt:lpstr>“Slavery: A Global Investigation”</vt:lpstr>
      <vt:lpstr>Child and Slave Labor</vt:lpstr>
      <vt:lpstr>Harkin Engel Protocol</vt:lpstr>
      <vt:lpstr>Key Action Plan  Harkin-Engel Protocol, 2001</vt:lpstr>
      <vt:lpstr>Progress</vt:lpstr>
      <vt:lpstr>Violation of International Labor Standards</vt:lpstr>
      <vt:lpstr>Our Purchases Make a Difference</vt:lpstr>
      <vt:lpstr>“Never doubt that a small group of thoughtful, committed citizens can change the world. Indeed, it is the only thing that ever has.”</vt:lpstr>
      <vt:lpstr>Representative  Eliot Engel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template</dc:creator>
  <cp:lastModifiedBy>template</cp:lastModifiedBy>
  <cp:revision>43</cp:revision>
  <cp:lastPrinted>2013-02-05T17:33:18Z</cp:lastPrinted>
  <dcterms:created xsi:type="dcterms:W3CDTF">2013-02-01T18:50:08Z</dcterms:created>
  <dcterms:modified xsi:type="dcterms:W3CDTF">2013-02-11T14:05:33Z</dcterms:modified>
</cp:coreProperties>
</file>